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Source Code Pro"/>
      <p:regular r:id="rId27"/>
      <p:bold r:id="rId28"/>
      <p:italic r:id="rId29"/>
      <p:boldItalic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SourceCodePro-bold.fntdata"/><Relationship Id="rId27" Type="http://schemas.openxmlformats.org/officeDocument/2006/relationships/font" Target="fonts/SourceCodePr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CodePr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fntdata"/><Relationship Id="rId30" Type="http://schemas.openxmlformats.org/officeDocument/2006/relationships/font" Target="fonts/SourceCodePro-bold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65c4f104f6_1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65c4f104f6_1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5c4f104f6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5c4f104f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5c4f104f6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5c4f104f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65c4f104f6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5c4f104f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Histoire : 20e siècle car c’est à cette période que naissent certains styles présentés sur le site</a:t>
            </a:r>
            <a:br>
              <a:rPr lang="fr"/>
            </a:br>
            <a:r>
              <a:rPr lang="fr"/>
              <a:t>A l’origine : </a:t>
            </a:r>
            <a:r>
              <a:rPr lang="fr">
                <a:latin typeface="Roboto"/>
                <a:ea typeface="Roboto"/>
                <a:cs typeface="Roboto"/>
                <a:sym typeface="Roboto"/>
              </a:rPr>
              <a:t>un mélange de jazz, de blues et de country</a:t>
            </a:r>
            <a:r>
              <a:rPr lang="fr"/>
              <a:t>, Ajd : style </a:t>
            </a:r>
            <a:r>
              <a:rPr lang="fr">
                <a:latin typeface="Roboto"/>
                <a:ea typeface="Roboto"/>
                <a:cs typeface="Roboto"/>
                <a:sym typeface="Roboto"/>
              </a:rPr>
              <a:t>varié méconnaissable quand il n'est pas associé à un autre style (comme la pop)</a:t>
            </a:r>
            <a:br>
              <a:rPr lang="fr"/>
            </a:br>
            <a:r>
              <a:rPr lang="fr"/>
              <a:t>Artistes : Bill Haley, Pink Floyd, AC/DC, Green Day et Nirvana par exemple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5c4f104f6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5c4f104f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ad08181d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ad08181d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ad08181d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ad08181d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5c4f104f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5c4f104f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c6f80d1f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6f80d1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Menu navigation animé qui </a:t>
            </a:r>
            <a:r>
              <a:rPr lang="fr"/>
              <a:t>n'apparaît</a:t>
            </a:r>
            <a:r>
              <a:rPr lang="fr"/>
              <a:t> qu’au passage de la souris sur la flèche à gauche de la page.</a:t>
            </a:r>
            <a:br>
              <a:rPr lang="fr"/>
            </a:br>
            <a:r>
              <a:rPr lang="fr"/>
              <a:t>Ce style de menu permet d’y avoir accès peu importe où l’on se trouve sur la page tout en restant </a:t>
            </a:r>
            <a:r>
              <a:rPr lang="fr"/>
              <a:t>discret</a:t>
            </a:r>
            <a:r>
              <a:rPr lang="fr"/>
              <a:t>.</a:t>
            </a:r>
            <a:br>
              <a:rPr lang="fr"/>
            </a:br>
            <a:r>
              <a:rPr lang="fr"/>
              <a:t>Passer par une iframe permet de n’avoir à modifier qu’une seule fois le fichier nav.html (ou footer.html) pour que la modification s’applique sur toute les pages. Ce qui permet d’avoir une meilleure </a:t>
            </a:r>
            <a:r>
              <a:rPr lang="fr"/>
              <a:t>lisibilité </a:t>
            </a:r>
            <a:r>
              <a:rPr lang="fr"/>
              <a:t>du code HTML mais aussi de gagner un temps précieux lors du rajout d’une page par exemple.</a:t>
            </a:r>
            <a:br>
              <a:rPr lang="fr"/>
            </a:br>
            <a:r>
              <a:rPr lang="fr"/>
              <a:t>L’utilisation d’une iframe permet d’ailleurs d’avoir toutes les pages connectées entre elles, il n’y a pas de pages ayant un unique moyen d’accès.</a:t>
            </a:r>
            <a:br>
              <a:rPr lang="fr"/>
            </a:br>
            <a:r>
              <a:rPr lang="fr"/>
              <a:t>Pour la navigation, le fichier possède une balise </a:t>
            </a:r>
            <a:r>
              <a:rPr lang="fr" sz="1050">
                <a:solidFill>
                  <a:srgbClr val="808080"/>
                </a:solidFill>
                <a:highlight>
                  <a:srgbClr val="1E1E1E"/>
                </a:highlight>
                <a:latin typeface="Consolas"/>
                <a:ea typeface="Consolas"/>
                <a:cs typeface="Consolas"/>
                <a:sym typeface="Consolas"/>
              </a:rPr>
              <a:t>&lt;</a:t>
            </a:r>
            <a:r>
              <a:rPr lang="fr" sz="1050">
                <a:solidFill>
                  <a:srgbClr val="569CD6"/>
                </a:solidFill>
                <a:highlight>
                  <a:srgbClr val="1E1E1E"/>
                </a:highlight>
                <a:latin typeface="Consolas"/>
                <a:ea typeface="Consolas"/>
                <a:cs typeface="Consolas"/>
                <a:sym typeface="Consolas"/>
              </a:rPr>
              <a:t>base</a:t>
            </a:r>
            <a:r>
              <a:rPr lang="fr" sz="1050">
                <a:solidFill>
                  <a:srgbClr val="D4D4D4"/>
                </a:solidFill>
                <a:highlight>
                  <a:srgbClr val="1E1E1E"/>
                </a:highlight>
                <a:latin typeface="Consolas"/>
                <a:ea typeface="Consolas"/>
                <a:cs typeface="Consolas"/>
                <a:sym typeface="Consolas"/>
              </a:rPr>
              <a:t> </a:t>
            </a:r>
            <a:r>
              <a:rPr lang="fr" sz="1050">
                <a:solidFill>
                  <a:srgbClr val="9CDCFE"/>
                </a:solidFill>
                <a:highlight>
                  <a:srgbClr val="1E1E1E"/>
                </a:highlight>
                <a:latin typeface="Consolas"/>
                <a:ea typeface="Consolas"/>
                <a:cs typeface="Consolas"/>
                <a:sym typeface="Consolas"/>
              </a:rPr>
              <a:t>target</a:t>
            </a:r>
            <a:r>
              <a:rPr lang="fr" sz="1050">
                <a:solidFill>
                  <a:srgbClr val="D4D4D4"/>
                </a:solidFill>
                <a:highlight>
                  <a:srgbClr val="1E1E1E"/>
                </a:highlight>
                <a:latin typeface="Consolas"/>
                <a:ea typeface="Consolas"/>
                <a:cs typeface="Consolas"/>
                <a:sym typeface="Consolas"/>
              </a:rPr>
              <a:t>=</a:t>
            </a:r>
            <a:r>
              <a:rPr lang="fr" sz="1050">
                <a:solidFill>
                  <a:srgbClr val="CE9178"/>
                </a:solidFill>
                <a:highlight>
                  <a:srgbClr val="1E1E1E"/>
                </a:highlight>
                <a:latin typeface="Consolas"/>
                <a:ea typeface="Consolas"/>
                <a:cs typeface="Consolas"/>
                <a:sym typeface="Consolas"/>
              </a:rPr>
              <a:t>"_parent"</a:t>
            </a:r>
            <a:r>
              <a:rPr lang="fr" sz="1050">
                <a:solidFill>
                  <a:srgbClr val="D4D4D4"/>
                </a:solidFill>
                <a:highlight>
                  <a:srgbClr val="1E1E1E"/>
                </a:highlight>
                <a:latin typeface="Consolas"/>
                <a:ea typeface="Consolas"/>
                <a:cs typeface="Consolas"/>
                <a:sym typeface="Consolas"/>
              </a:rPr>
              <a:t> </a:t>
            </a:r>
            <a:r>
              <a:rPr lang="fr" sz="1050">
                <a:solidFill>
                  <a:srgbClr val="808080"/>
                </a:solidFill>
                <a:highlight>
                  <a:srgbClr val="1E1E1E"/>
                </a:highlight>
                <a:latin typeface="Consolas"/>
                <a:ea typeface="Consolas"/>
                <a:cs typeface="Consolas"/>
                <a:sym typeface="Consolas"/>
              </a:rPr>
              <a:t>/&gt;</a:t>
            </a:r>
            <a:r>
              <a:rPr lang="fr"/>
              <a:t> </a:t>
            </a:r>
            <a:r>
              <a:rPr lang="fr"/>
              <a:t> qui permet de faire en sorte que les liens cliqués s’appliquent sur la page HTML parente et non pas dans l’iframe.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6ad08181dc_1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6ad08181d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barre de navigation sur un appareil mobile reprend les mêmes principes que celle sur ordinateur : une iframe.</a:t>
            </a:r>
            <a:br>
              <a:rPr lang="fr"/>
            </a:br>
            <a:r>
              <a:rPr lang="fr"/>
              <a:t>Malgrés le fait que ce soit la version mobile, la barre de navigation est animée et </a:t>
            </a:r>
            <a:r>
              <a:rPr lang="fr"/>
              <a:t>apparaît</a:t>
            </a:r>
            <a:r>
              <a:rPr lang="fr"/>
              <a:t> lors d’un “clic” sur une </a:t>
            </a:r>
            <a:r>
              <a:rPr lang="fr"/>
              <a:t>icône</a:t>
            </a:r>
            <a:r>
              <a:rPr lang="fr"/>
              <a:t> de l’en-tête.</a:t>
            </a:r>
            <a:br>
              <a:rPr lang="fr"/>
            </a:br>
            <a:r>
              <a:rPr lang="fr"/>
              <a:t>Ces barres de navigation ont trois avantages : </a:t>
            </a:r>
            <a:br>
              <a:rPr lang="fr"/>
            </a:br>
            <a:r>
              <a:rPr lang="fr"/>
              <a:t>- Elle ne prend pas de place lors de la lecture </a:t>
            </a:r>
            <a:br>
              <a:rPr lang="fr"/>
            </a:br>
            <a:r>
              <a:rPr lang="fr"/>
              <a:t>- Elle permet un accès immédiat au contenu de la page sans devoir descendre pour atteindre le contenu.</a:t>
            </a:r>
            <a:br>
              <a:rPr lang="fr"/>
            </a:br>
            <a:r>
              <a:rPr lang="fr"/>
              <a:t>- Elle permet de changer de page peut importe où l’on se trouve sur la page et sur le site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5c4f104f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5c4f104f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L’utilisation de variables permet</a:t>
            </a:r>
            <a:r>
              <a:rPr lang="fr"/>
              <a:t> </a:t>
            </a:r>
            <a:r>
              <a:rPr lang="fr"/>
              <a:t>une meilleure lisibilité et permet un changement de charte graphique à volonté, si par exemple le style actuel ne nous convient plus. Au lieu de changer tout le css, nous avons juste à changer le root de chaque fichier css (sensiblement le même).</a:t>
            </a:r>
            <a:br>
              <a:rPr lang="fr"/>
            </a:br>
            <a:r>
              <a:rPr lang="fr"/>
              <a:t>Pour la lisibilité, cela permet de regarder le css en comprenant rapidement pourquoi nous avons mis tel élément dans tel couleur.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5c4f104f6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5c4f104f6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15" name="Google Shape;15;p2"/>
          <p:cNvSpPr txBox="1"/>
          <p:nvPr/>
        </p:nvSpPr>
        <p:spPr>
          <a:xfrm>
            <a:off x="3306600" y="4815550"/>
            <a:ext cx="2530800" cy="2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000">
                <a:latin typeface="Source Code Pro"/>
                <a:ea typeface="Source Code Pro"/>
                <a:cs typeface="Source Code Pro"/>
                <a:sym typeface="Source Code Pro"/>
              </a:rPr>
              <a:t>DUT Informatique - Groupe 1</a:t>
            </a:r>
            <a:endParaRPr sz="1000">
              <a:latin typeface="Source Code Pro"/>
              <a:ea typeface="Source Code Pro"/>
              <a:cs typeface="Source Code Pro"/>
              <a:sym typeface="Source Code Pr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62" name="Google Shape;6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63" name="Google Shape;63;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4" name="Google Shape;64;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65" name="Google Shape;65;p11"/>
          <p:cNvSpPr txBox="1"/>
          <p:nvPr/>
        </p:nvSpPr>
        <p:spPr>
          <a:xfrm>
            <a:off x="3306600" y="4815550"/>
            <a:ext cx="2530800" cy="2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000">
                <a:latin typeface="Source Code Pro"/>
                <a:ea typeface="Source Code Pro"/>
                <a:cs typeface="Source Code Pro"/>
                <a:sym typeface="Source Code Pro"/>
              </a:rPr>
              <a:t>DUT Informatique - Groupe 1</a:t>
            </a:r>
            <a:endParaRPr sz="1000">
              <a:latin typeface="Source Code Pro"/>
              <a:ea typeface="Source Code Pro"/>
              <a:cs typeface="Source Code Pro"/>
              <a:sym typeface="Source Code Pr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68" name="Google Shape;68;p12"/>
          <p:cNvSpPr txBox="1"/>
          <p:nvPr/>
        </p:nvSpPr>
        <p:spPr>
          <a:xfrm>
            <a:off x="3306600" y="4815550"/>
            <a:ext cx="2530800" cy="2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000">
                <a:latin typeface="Source Code Pro"/>
                <a:ea typeface="Source Code Pro"/>
                <a:cs typeface="Source Code Pro"/>
                <a:sym typeface="Source Code Pro"/>
              </a:rPr>
              <a:t>DUT Informatique - Groupe 1</a:t>
            </a:r>
            <a:endParaRPr sz="1000">
              <a:latin typeface="Source Code Pro"/>
              <a:ea typeface="Source Code Pro"/>
              <a:cs typeface="Source Code Pro"/>
              <a:sym typeface="Source Code Pr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20" name="Google Shape;20;p3"/>
          <p:cNvSpPr txBox="1"/>
          <p:nvPr/>
        </p:nvSpPr>
        <p:spPr>
          <a:xfrm>
            <a:off x="3306600" y="4815550"/>
            <a:ext cx="2530800" cy="2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000">
                <a:latin typeface="Source Code Pro"/>
                <a:ea typeface="Source Code Pro"/>
                <a:cs typeface="Source Code Pro"/>
                <a:sym typeface="Source Code Pro"/>
              </a:rPr>
              <a:t>DUT Informatique - Groupe 1</a:t>
            </a:r>
            <a:endParaRPr sz="1000">
              <a:latin typeface="Source Code Pro"/>
              <a:ea typeface="Source Code Pro"/>
              <a:cs typeface="Source Code Pro"/>
              <a:sym typeface="Source Code Pr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3" name="Google Shape;23;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26" name="Google Shape;26;p4"/>
          <p:cNvSpPr txBox="1"/>
          <p:nvPr/>
        </p:nvSpPr>
        <p:spPr>
          <a:xfrm>
            <a:off x="3306600" y="4815550"/>
            <a:ext cx="2530800" cy="2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000">
                <a:latin typeface="Source Code Pro"/>
                <a:ea typeface="Source Code Pro"/>
                <a:cs typeface="Source Code Pro"/>
                <a:sym typeface="Source Code Pro"/>
              </a:rPr>
              <a:t>DUT Informatique - Groupe 1</a:t>
            </a:r>
            <a:endParaRPr sz="1000">
              <a:latin typeface="Source Code Pro"/>
              <a:ea typeface="Source Code Pro"/>
              <a:cs typeface="Source Code Pro"/>
              <a:sym typeface="Source Code Pr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9" name="Google Shape;29;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33" name="Google Shape;33;p5"/>
          <p:cNvSpPr txBox="1"/>
          <p:nvPr/>
        </p:nvSpPr>
        <p:spPr>
          <a:xfrm>
            <a:off x="3306600" y="4815550"/>
            <a:ext cx="2530800" cy="2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000">
                <a:latin typeface="Source Code Pro"/>
                <a:ea typeface="Source Code Pro"/>
                <a:cs typeface="Source Code Pro"/>
                <a:sym typeface="Source Code Pro"/>
              </a:rPr>
              <a:t>DUT Informatique - Groupe 1</a:t>
            </a:r>
            <a:endParaRPr sz="1000">
              <a:latin typeface="Source Code Pro"/>
              <a:ea typeface="Source Code Pro"/>
              <a:cs typeface="Source Code Pro"/>
              <a:sym typeface="Source Code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4" name="Shape 34"/>
        <p:cNvGrpSpPr/>
        <p:nvPr/>
      </p:nvGrpSpPr>
      <p:grpSpPr>
        <a:xfrm>
          <a:off x="0" y="0"/>
          <a:ext cx="0" cy="0"/>
          <a:chOff x="0" y="0"/>
          <a:chExt cx="0" cy="0"/>
        </a:xfrm>
      </p:grpSpPr>
      <p:sp>
        <p:nvSpPr>
          <p:cNvPr id="35" name="Google Shape;35;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37" name="Google Shape;37;p6"/>
          <p:cNvSpPr txBox="1"/>
          <p:nvPr/>
        </p:nvSpPr>
        <p:spPr>
          <a:xfrm>
            <a:off x="3306600" y="4815550"/>
            <a:ext cx="2530800" cy="2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000">
                <a:latin typeface="Source Code Pro"/>
                <a:ea typeface="Source Code Pro"/>
                <a:cs typeface="Source Code Pro"/>
                <a:sym typeface="Source Code Pro"/>
              </a:rPr>
              <a:t>DUT Informatique - Groupe 1</a:t>
            </a:r>
            <a:endParaRPr sz="1000">
              <a:latin typeface="Source Code Pro"/>
              <a:ea typeface="Source Code Pro"/>
              <a:cs typeface="Source Code Pro"/>
              <a:sym typeface="Source Code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cxnSp>
        <p:nvCxnSpPr>
          <p:cNvPr id="39" name="Google Shape;39;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40" name="Google Shape;40;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43" name="Google Shape;43;p7"/>
          <p:cNvSpPr txBox="1"/>
          <p:nvPr/>
        </p:nvSpPr>
        <p:spPr>
          <a:xfrm>
            <a:off x="311700" y="4815550"/>
            <a:ext cx="2530800" cy="2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000">
                <a:latin typeface="Source Code Pro"/>
                <a:ea typeface="Source Code Pro"/>
                <a:cs typeface="Source Code Pro"/>
                <a:sym typeface="Source Code Pro"/>
              </a:rPr>
              <a:t>DUT Informatique - Groupe 1</a:t>
            </a:r>
            <a:endParaRPr sz="1000">
              <a:latin typeface="Source Code Pro"/>
              <a:ea typeface="Source Code Pro"/>
              <a:cs typeface="Source Code Pro"/>
              <a:sym typeface="Source Code Pr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4" name="Shape 44"/>
        <p:cNvGrpSpPr/>
        <p:nvPr/>
      </p:nvGrpSpPr>
      <p:grpSpPr>
        <a:xfrm>
          <a:off x="0" y="0"/>
          <a:ext cx="0" cy="0"/>
          <a:chOff x="0" y="0"/>
          <a:chExt cx="0" cy="0"/>
        </a:xfrm>
      </p:grpSpPr>
      <p:sp>
        <p:nvSpPr>
          <p:cNvPr id="45" name="Google Shape;45;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6" name="Google Shape;4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
        <p:nvSpPr>
          <p:cNvPr id="47" name="Google Shape;47;p8"/>
          <p:cNvSpPr txBox="1"/>
          <p:nvPr/>
        </p:nvSpPr>
        <p:spPr>
          <a:xfrm>
            <a:off x="3306600" y="4815550"/>
            <a:ext cx="2530800" cy="2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000">
                <a:latin typeface="Source Code Pro"/>
                <a:ea typeface="Source Code Pro"/>
                <a:cs typeface="Source Code Pro"/>
                <a:sym typeface="Source Code Pro"/>
              </a:rPr>
              <a:t>DUT Informatique - Groupe 1</a:t>
            </a:r>
            <a:endParaRPr sz="1000">
              <a:latin typeface="Source Code Pro"/>
              <a:ea typeface="Source Code Pro"/>
              <a:cs typeface="Source Code Pro"/>
              <a:sym typeface="Source Code Pr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8" name="Shape 48"/>
        <p:cNvGrpSpPr/>
        <p:nvPr/>
      </p:nvGrpSpPr>
      <p:grpSpPr>
        <a:xfrm>
          <a:off x="0" y="0"/>
          <a:ext cx="0" cy="0"/>
          <a:chOff x="0" y="0"/>
          <a:chExt cx="0" cy="0"/>
        </a:xfrm>
      </p:grpSpPr>
      <p:sp>
        <p:nvSpPr>
          <p:cNvPr id="49" name="Google Shape;49;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51" name="Google Shape;51;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52" name="Google Shape;52;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4" name="Google Shape;5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55" name="Google Shape;55;p9"/>
          <p:cNvSpPr txBox="1"/>
          <p:nvPr/>
        </p:nvSpPr>
        <p:spPr>
          <a:xfrm>
            <a:off x="4734950" y="4815550"/>
            <a:ext cx="2530800" cy="2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000">
                <a:latin typeface="Source Code Pro"/>
                <a:ea typeface="Source Code Pro"/>
                <a:cs typeface="Source Code Pro"/>
                <a:sym typeface="Source Code Pro"/>
              </a:rPr>
              <a:t>DUT Informatique - Groupe 1</a:t>
            </a:r>
            <a:endParaRPr sz="1000">
              <a:latin typeface="Source Code Pro"/>
              <a:ea typeface="Source Code Pro"/>
              <a:cs typeface="Source Code Pro"/>
              <a:sym typeface="Source Code Pr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6" name="Shape 56"/>
        <p:cNvGrpSpPr/>
        <p:nvPr/>
      </p:nvGrpSpPr>
      <p:grpSpPr>
        <a:xfrm>
          <a:off x="0" y="0"/>
          <a:ext cx="0" cy="0"/>
          <a:chOff x="0" y="0"/>
          <a:chExt cx="0" cy="0"/>
        </a:xfrm>
      </p:grpSpPr>
      <p:sp>
        <p:nvSpPr>
          <p:cNvPr id="57" name="Google Shape;5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8" name="Google Shape;5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59" name="Google Shape;59;p10"/>
          <p:cNvSpPr txBox="1"/>
          <p:nvPr/>
        </p:nvSpPr>
        <p:spPr>
          <a:xfrm>
            <a:off x="3306600" y="4815550"/>
            <a:ext cx="2530800" cy="26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1000">
                <a:latin typeface="Source Code Pro"/>
                <a:ea typeface="Source Code Pro"/>
                <a:cs typeface="Source Code Pro"/>
                <a:sym typeface="Source Code Pro"/>
              </a:rPr>
              <a:t>DUT Informatique - Groupe 1</a:t>
            </a:r>
            <a:endParaRPr sz="1000">
              <a:latin typeface="Source Code Pro"/>
              <a:ea typeface="Source Code Pro"/>
              <a:cs typeface="Source Code Pro"/>
              <a:sym typeface="Source Code Pro"/>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4.png"/><Relationship Id="rId6"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5.gif"/><Relationship Id="rId4" Type="http://schemas.openxmlformats.org/officeDocument/2006/relationships/image" Target="../media/image6.pn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1.gif"/><Relationship Id="rId7"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4.gif"/><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3"/>
          <p:cNvSpPr txBox="1"/>
          <p:nvPr>
            <p:ph type="ctrTitle"/>
          </p:nvPr>
        </p:nvSpPr>
        <p:spPr>
          <a:xfrm>
            <a:off x="430800" y="6369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Pulse</a:t>
            </a:r>
            <a:endParaRPr/>
          </a:p>
        </p:txBody>
      </p:sp>
      <p:sp>
        <p:nvSpPr>
          <p:cNvPr id="74" name="Google Shape;74;p13"/>
          <p:cNvSpPr txBox="1"/>
          <p:nvPr>
            <p:ph idx="1" type="subTitle"/>
          </p:nvPr>
        </p:nvSpPr>
        <p:spPr>
          <a:xfrm>
            <a:off x="506700" y="3474925"/>
            <a:ext cx="8130600" cy="12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sz="3000">
                <a:solidFill>
                  <a:srgbClr val="000000"/>
                </a:solidFill>
              </a:rPr>
              <a:t>Un site utile pour mieux connaître la musique</a:t>
            </a:r>
            <a:endParaRPr sz="3000">
              <a:solidFill>
                <a:srgbClr val="000000"/>
              </a:solidFill>
            </a:endParaRPr>
          </a:p>
        </p:txBody>
      </p:sp>
      <p:pic>
        <p:nvPicPr>
          <p:cNvPr id="75" name="Google Shape;75;p13"/>
          <p:cNvPicPr preferRelativeResize="0"/>
          <p:nvPr/>
        </p:nvPicPr>
        <p:blipFill>
          <a:blip r:embed="rId3">
            <a:alphaModFix/>
          </a:blip>
          <a:stretch>
            <a:fillRect/>
          </a:stretch>
        </p:blipFill>
        <p:spPr>
          <a:xfrm>
            <a:off x="7705725" y="4876800"/>
            <a:ext cx="1438275" cy="266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cxnSp>
        <p:nvCxnSpPr>
          <p:cNvPr id="169" name="Google Shape;169;p22"/>
          <p:cNvCxnSpPr/>
          <p:nvPr/>
        </p:nvCxnSpPr>
        <p:spPr>
          <a:xfrm>
            <a:off x="433425" y="3724283"/>
            <a:ext cx="8225400" cy="0"/>
          </a:xfrm>
          <a:prstGeom prst="straightConnector1">
            <a:avLst/>
          </a:prstGeom>
          <a:noFill/>
          <a:ln cap="flat" cmpd="sng" w="19050">
            <a:solidFill>
              <a:schemeClr val="lt2"/>
            </a:solidFill>
            <a:prstDash val="solid"/>
            <a:round/>
            <a:headEnd len="sm" w="sm" type="none"/>
            <a:tailEnd len="sm" w="sm" type="none"/>
          </a:ln>
        </p:spPr>
      </p:cxnSp>
      <p:sp>
        <p:nvSpPr>
          <p:cNvPr id="170" name="Google Shape;170;p22"/>
          <p:cNvSpPr txBox="1"/>
          <p:nvPr>
            <p:ph idx="4294967295" type="body"/>
          </p:nvPr>
        </p:nvSpPr>
        <p:spPr>
          <a:xfrm>
            <a:off x="2424150" y="3771900"/>
            <a:ext cx="4295700" cy="5304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fr" sz="2100">
                <a:solidFill>
                  <a:srgbClr val="3FA6A0"/>
                </a:solidFill>
              </a:rPr>
              <a:t>Intégrations</a:t>
            </a:r>
            <a:endParaRPr b="1" sz="2100">
              <a:solidFill>
                <a:srgbClr val="3FA6A0"/>
              </a:solidFill>
            </a:endParaRPr>
          </a:p>
        </p:txBody>
      </p:sp>
      <p:sp>
        <p:nvSpPr>
          <p:cNvPr id="171" name="Google Shape;171;p22"/>
          <p:cNvSpPr txBox="1"/>
          <p:nvPr>
            <p:ph idx="4294967295" type="body"/>
          </p:nvPr>
        </p:nvSpPr>
        <p:spPr>
          <a:xfrm>
            <a:off x="2572044" y="4228050"/>
            <a:ext cx="3999900" cy="63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200"/>
              <a:t>Lecture des musiques depuis Spotify ou YouTube</a:t>
            </a:r>
            <a:endParaRPr sz="1200"/>
          </a:p>
        </p:txBody>
      </p:sp>
      <p:pic>
        <p:nvPicPr>
          <p:cNvPr id="172" name="Google Shape;172;p22"/>
          <p:cNvPicPr preferRelativeResize="0"/>
          <p:nvPr/>
        </p:nvPicPr>
        <p:blipFill>
          <a:blip r:embed="rId3">
            <a:alphaModFix/>
          </a:blip>
          <a:stretch>
            <a:fillRect/>
          </a:stretch>
        </p:blipFill>
        <p:spPr>
          <a:xfrm>
            <a:off x="152400" y="152400"/>
            <a:ext cx="3806975" cy="2637100"/>
          </a:xfrm>
          <a:prstGeom prst="rect">
            <a:avLst/>
          </a:prstGeom>
          <a:noFill/>
          <a:ln>
            <a:noFill/>
          </a:ln>
          <a:effectLst>
            <a:outerShdw blurRad="357188" rotWithShape="0" algn="bl" dir="5400000" dist="19050">
              <a:srgbClr val="000000">
                <a:alpha val="50000"/>
              </a:srgbClr>
            </a:outerShdw>
          </a:effectLst>
        </p:spPr>
      </p:pic>
      <p:pic>
        <p:nvPicPr>
          <p:cNvPr id="173" name="Google Shape;173;p22"/>
          <p:cNvPicPr preferRelativeResize="0"/>
          <p:nvPr/>
        </p:nvPicPr>
        <p:blipFill>
          <a:blip r:embed="rId4">
            <a:alphaModFix/>
          </a:blip>
          <a:stretch>
            <a:fillRect/>
          </a:stretch>
        </p:blipFill>
        <p:spPr>
          <a:xfrm>
            <a:off x="2338625" y="0"/>
            <a:ext cx="7393326" cy="3634599"/>
          </a:xfrm>
          <a:prstGeom prst="rect">
            <a:avLst/>
          </a:prstGeom>
          <a:noFill/>
          <a:ln>
            <a:noFill/>
          </a:ln>
        </p:spPr>
      </p:pic>
      <p:cxnSp>
        <p:nvCxnSpPr>
          <p:cNvPr id="174" name="Google Shape;174;p22"/>
          <p:cNvCxnSpPr/>
          <p:nvPr/>
        </p:nvCxnSpPr>
        <p:spPr>
          <a:xfrm rot="10800000">
            <a:off x="2930725" y="518200"/>
            <a:ext cx="355200" cy="414300"/>
          </a:xfrm>
          <a:prstGeom prst="straightConnector1">
            <a:avLst/>
          </a:prstGeom>
          <a:noFill/>
          <a:ln cap="flat" cmpd="sng" w="38100">
            <a:solidFill>
              <a:srgbClr val="6AA84F"/>
            </a:solidFill>
            <a:prstDash val="solid"/>
            <a:round/>
            <a:headEnd len="med" w="med" type="none"/>
            <a:tailEnd len="med" w="med" type="triangle"/>
          </a:ln>
        </p:spPr>
      </p:cxnSp>
      <p:cxnSp>
        <p:nvCxnSpPr>
          <p:cNvPr id="175" name="Google Shape;175;p22"/>
          <p:cNvCxnSpPr/>
          <p:nvPr/>
        </p:nvCxnSpPr>
        <p:spPr>
          <a:xfrm rot="10800000">
            <a:off x="2168725" y="1724300"/>
            <a:ext cx="1114500" cy="226200"/>
          </a:xfrm>
          <a:prstGeom prst="straightConnector1">
            <a:avLst/>
          </a:prstGeom>
          <a:noFill/>
          <a:ln cap="flat" cmpd="sng" w="38100">
            <a:solidFill>
              <a:srgbClr val="FF0000"/>
            </a:solidFill>
            <a:prstDash val="solid"/>
            <a:round/>
            <a:headEnd len="med" w="med" type="none"/>
            <a:tailEnd len="med" w="med" type="triangle"/>
          </a:ln>
        </p:spPr>
      </p:cxnSp>
      <p:cxnSp>
        <p:nvCxnSpPr>
          <p:cNvPr id="176" name="Google Shape;176;p22"/>
          <p:cNvCxnSpPr/>
          <p:nvPr/>
        </p:nvCxnSpPr>
        <p:spPr>
          <a:xfrm>
            <a:off x="3285925" y="569850"/>
            <a:ext cx="0" cy="703200"/>
          </a:xfrm>
          <a:prstGeom prst="straightConnector1">
            <a:avLst/>
          </a:prstGeom>
          <a:noFill/>
          <a:ln cap="flat" cmpd="sng" w="38100">
            <a:solidFill>
              <a:srgbClr val="6AA84F"/>
            </a:solidFill>
            <a:prstDash val="solid"/>
            <a:round/>
            <a:headEnd len="med" w="med" type="none"/>
            <a:tailEnd len="med" w="med" type="none"/>
          </a:ln>
        </p:spPr>
      </p:cxnSp>
      <p:cxnSp>
        <p:nvCxnSpPr>
          <p:cNvPr id="177" name="Google Shape;177;p22"/>
          <p:cNvCxnSpPr/>
          <p:nvPr/>
        </p:nvCxnSpPr>
        <p:spPr>
          <a:xfrm>
            <a:off x="3290175" y="1339675"/>
            <a:ext cx="13800" cy="1700700"/>
          </a:xfrm>
          <a:prstGeom prst="straightConnector1">
            <a:avLst/>
          </a:prstGeom>
          <a:noFill/>
          <a:ln cap="flat" cmpd="sng" w="28575">
            <a:solidFill>
              <a:srgbClr val="FF0000"/>
            </a:solidFill>
            <a:prstDash val="solid"/>
            <a:round/>
            <a:headEnd len="med" w="med" type="none"/>
            <a:tailEnd len="med" w="med" type="none"/>
          </a:ln>
        </p:spPr>
      </p:cxnSp>
      <p:pic>
        <p:nvPicPr>
          <p:cNvPr id="178" name="Google Shape;178;p22"/>
          <p:cNvPicPr preferRelativeResize="0"/>
          <p:nvPr/>
        </p:nvPicPr>
        <p:blipFill rotWithShape="1">
          <a:blip r:embed="rId5">
            <a:alphaModFix/>
          </a:blip>
          <a:srcRect b="0" l="0" r="0" t="0"/>
          <a:stretch/>
        </p:blipFill>
        <p:spPr>
          <a:xfrm>
            <a:off x="936650" y="4398600"/>
            <a:ext cx="591900" cy="591900"/>
          </a:xfrm>
          <a:prstGeom prst="rect">
            <a:avLst/>
          </a:prstGeom>
          <a:noFill/>
          <a:ln>
            <a:noFill/>
          </a:ln>
        </p:spPr>
      </p:pic>
      <p:pic>
        <p:nvPicPr>
          <p:cNvPr id="179" name="Google Shape;179;p22"/>
          <p:cNvPicPr preferRelativeResize="0"/>
          <p:nvPr/>
        </p:nvPicPr>
        <p:blipFill>
          <a:blip r:embed="rId6">
            <a:alphaModFix/>
          </a:blip>
          <a:stretch>
            <a:fillRect/>
          </a:stretch>
        </p:blipFill>
        <p:spPr>
          <a:xfrm>
            <a:off x="63675" y="4302300"/>
            <a:ext cx="784500" cy="784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Parties Individuelles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A86E8"/>
        </a:solidFill>
      </p:bgPr>
    </p:bg>
    <p:spTree>
      <p:nvGrpSpPr>
        <p:cNvPr id="188" name="Shape 188"/>
        <p:cNvGrpSpPr/>
        <p:nvPr/>
      </p:nvGrpSpPr>
      <p:grpSpPr>
        <a:xfrm>
          <a:off x="0" y="0"/>
          <a:ext cx="0" cy="0"/>
          <a:chOff x="0" y="0"/>
          <a:chExt cx="0" cy="0"/>
        </a:xfrm>
      </p:grpSpPr>
      <p:sp>
        <p:nvSpPr>
          <p:cNvPr id="189" name="Google Shape;189;p24"/>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Le Rap et </a:t>
            </a:r>
            <a:r>
              <a:rPr lang="fr"/>
              <a:t>l'électro</a:t>
            </a:r>
            <a:endParaRPr/>
          </a:p>
        </p:txBody>
      </p:sp>
      <p:sp>
        <p:nvSpPr>
          <p:cNvPr id="190" name="Google Shape;190;p24"/>
          <p:cNvSpPr txBox="1"/>
          <p:nvPr>
            <p:ph idx="2" type="body"/>
          </p:nvPr>
        </p:nvSpPr>
        <p:spPr>
          <a:xfrm>
            <a:off x="4754600" y="71525"/>
            <a:ext cx="4246500" cy="50055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fr" sz="1200"/>
              <a:t>2 styles de musiques préférés</a:t>
            </a:r>
            <a:endParaRPr sz="1200"/>
          </a:p>
          <a:p>
            <a:pPr indent="-304800" lvl="0" marL="457200" rtl="0" algn="l">
              <a:spcBef>
                <a:spcPts val="0"/>
              </a:spcBef>
              <a:spcAft>
                <a:spcPts val="0"/>
              </a:spcAft>
              <a:buSzPts val="1200"/>
              <a:buChar char="-"/>
            </a:pPr>
            <a:r>
              <a:rPr lang="fr" sz="1200"/>
              <a:t>Musique préférée des ados et des jeunes</a:t>
            </a:r>
            <a:endParaRPr sz="1200"/>
          </a:p>
          <a:p>
            <a:pPr indent="-304800" lvl="0" marL="457200" rtl="0" algn="l">
              <a:spcBef>
                <a:spcPts val="0"/>
              </a:spcBef>
              <a:spcAft>
                <a:spcPts val="0"/>
              </a:spcAft>
              <a:buSzPts val="1200"/>
              <a:buChar char="-"/>
            </a:pPr>
            <a:r>
              <a:rPr lang="fr" sz="1200"/>
              <a:t>2 types de rap: FR et US</a:t>
            </a:r>
            <a:endParaRPr sz="1200"/>
          </a:p>
          <a:p>
            <a:pPr indent="-304800" lvl="0" marL="457200" rtl="0" algn="l">
              <a:spcBef>
                <a:spcPts val="0"/>
              </a:spcBef>
              <a:spcAft>
                <a:spcPts val="0"/>
              </a:spcAft>
              <a:buSzPts val="1200"/>
              <a:buChar char="-"/>
            </a:pPr>
            <a:r>
              <a:rPr lang="fr" sz="1200"/>
              <a:t>Présentation de quelques artistes</a:t>
            </a:r>
            <a:endParaRPr sz="1200"/>
          </a:p>
          <a:p>
            <a:pPr indent="-304800" lvl="0" marL="457200" rtl="0" algn="l">
              <a:spcBef>
                <a:spcPts val="0"/>
              </a:spcBef>
              <a:spcAft>
                <a:spcPts val="0"/>
              </a:spcAft>
              <a:buSzPts val="1200"/>
              <a:buChar char="-"/>
            </a:pPr>
            <a:r>
              <a:rPr lang="fr" sz="1200"/>
              <a:t>Rap US s’exporte beaucoup =&gt; France</a:t>
            </a:r>
            <a:endParaRPr sz="1200"/>
          </a:p>
          <a:p>
            <a:pPr indent="-304800" lvl="0" marL="457200" rtl="0" algn="l">
              <a:spcBef>
                <a:spcPts val="0"/>
              </a:spcBef>
              <a:spcAft>
                <a:spcPts val="0"/>
              </a:spcAft>
              <a:buSzPts val="1200"/>
              <a:buChar char="-"/>
            </a:pPr>
            <a:r>
              <a:rPr lang="fr" sz="1200"/>
              <a:t>Electro (EDM): présentation artistes et festivals</a:t>
            </a:r>
            <a:endParaRPr sz="1200"/>
          </a:p>
          <a:p>
            <a:pPr indent="-304800" lvl="0" marL="457200" rtl="0" algn="l">
              <a:spcBef>
                <a:spcPts val="0"/>
              </a:spcBef>
              <a:spcAft>
                <a:spcPts val="0"/>
              </a:spcAft>
              <a:buSzPts val="1200"/>
              <a:buChar char="-"/>
            </a:pPr>
            <a:r>
              <a:rPr lang="fr" sz="1200"/>
              <a:t>Importance des festivals</a:t>
            </a:r>
            <a:endParaRPr sz="1200"/>
          </a:p>
          <a:p>
            <a:pPr indent="-304800" lvl="0" marL="457200" rtl="0" algn="l">
              <a:spcBef>
                <a:spcPts val="0"/>
              </a:spcBef>
              <a:spcAft>
                <a:spcPts val="0"/>
              </a:spcAft>
              <a:buSzPts val="1200"/>
              <a:buChar char="-"/>
            </a:pPr>
            <a:r>
              <a:rPr lang="fr" sz="1200"/>
              <a:t>Popularité croissante =&gt; large diffusion =&gt; streaming (Spotify, Deezer, Tidal, etc)</a:t>
            </a:r>
            <a:endParaRPr sz="1200"/>
          </a:p>
          <a:p>
            <a:pPr indent="-304800" lvl="0" marL="457200" rtl="0" algn="l">
              <a:spcBef>
                <a:spcPts val="0"/>
              </a:spcBef>
              <a:spcAft>
                <a:spcPts val="0"/>
              </a:spcAft>
              <a:buSzPts val="1200"/>
              <a:buChar char="-"/>
            </a:pPr>
            <a:r>
              <a:rPr lang="fr" sz="1200"/>
              <a:t>I</a:t>
            </a:r>
            <a:r>
              <a:rPr lang="fr" sz="1200"/>
              <a:t>nspire</a:t>
            </a:r>
            <a:r>
              <a:rPr lang="fr" sz="1200"/>
              <a:t> beaucoup d’artistes</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3"/>
        </a:solidFill>
      </p:bgPr>
    </p:bg>
    <p:spTree>
      <p:nvGrpSpPr>
        <p:cNvPr id="194" name="Shape 194"/>
        <p:cNvGrpSpPr/>
        <p:nvPr/>
      </p:nvGrpSpPr>
      <p:grpSpPr>
        <a:xfrm>
          <a:off x="0" y="0"/>
          <a:ext cx="0" cy="0"/>
          <a:chOff x="0" y="0"/>
          <a:chExt cx="0" cy="0"/>
        </a:xfrm>
      </p:grpSpPr>
      <p:sp>
        <p:nvSpPr>
          <p:cNvPr id="195" name="Google Shape;195;p25"/>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La Pop</a:t>
            </a:r>
            <a:endParaRPr/>
          </a:p>
        </p:txBody>
      </p:sp>
      <p:sp>
        <p:nvSpPr>
          <p:cNvPr id="196" name="Google Shape;196;p25"/>
          <p:cNvSpPr txBox="1"/>
          <p:nvPr>
            <p:ph idx="2" type="body"/>
          </p:nvPr>
        </p:nvSpPr>
        <p:spPr>
          <a:xfrm>
            <a:off x="4939500" y="724200"/>
            <a:ext cx="3929100" cy="3695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fr" sz="1500"/>
              <a:t>9 types de musique pop </a:t>
            </a:r>
            <a:endParaRPr sz="1500"/>
          </a:p>
          <a:p>
            <a:pPr indent="-323850" lvl="0" marL="457200" rtl="0" algn="l">
              <a:spcBef>
                <a:spcPts val="0"/>
              </a:spcBef>
              <a:spcAft>
                <a:spcPts val="0"/>
              </a:spcAft>
              <a:buSzPts val="1500"/>
              <a:buChar char="●"/>
            </a:pPr>
            <a:r>
              <a:rPr lang="fr" sz="1500"/>
              <a:t>Leurs caractéristiques particulières</a:t>
            </a:r>
            <a:endParaRPr sz="1500"/>
          </a:p>
          <a:p>
            <a:pPr indent="-323850" lvl="0" marL="457200" rtl="0" algn="l">
              <a:spcBef>
                <a:spcPts val="0"/>
              </a:spcBef>
              <a:spcAft>
                <a:spcPts val="0"/>
              </a:spcAft>
              <a:buSzPts val="1500"/>
              <a:buChar char="●"/>
            </a:pPr>
            <a:r>
              <a:rPr lang="fr" sz="1500"/>
              <a:t>Leur public principal</a:t>
            </a:r>
            <a:endParaRPr sz="1500"/>
          </a:p>
          <a:p>
            <a:pPr indent="-323850" lvl="0" marL="457200" rtl="0" algn="l">
              <a:spcBef>
                <a:spcPts val="0"/>
              </a:spcBef>
              <a:spcAft>
                <a:spcPts val="0"/>
              </a:spcAft>
              <a:buSzPts val="1500"/>
              <a:buChar char="●"/>
            </a:pPr>
            <a:r>
              <a:rPr lang="fr" sz="1500"/>
              <a:t>Exemples d’artistes et de chansons</a:t>
            </a:r>
            <a:endParaRPr sz="1500"/>
          </a:p>
          <a:p>
            <a:pPr indent="-323850" lvl="0" marL="457200" rtl="0" algn="l">
              <a:spcBef>
                <a:spcPts val="0"/>
              </a:spcBef>
              <a:spcAft>
                <a:spcPts val="0"/>
              </a:spcAft>
              <a:buSzPts val="1500"/>
              <a:buChar char="●"/>
            </a:pPr>
            <a:r>
              <a:rPr lang="fr" sz="1500"/>
              <a:t>Intégrations Spotify et Youtube</a:t>
            </a:r>
            <a:endParaRPr sz="1500"/>
          </a:p>
          <a:p>
            <a:pPr indent="-323850" lvl="0" marL="457200" rtl="0" algn="l">
              <a:spcBef>
                <a:spcPts val="0"/>
              </a:spcBef>
              <a:spcAft>
                <a:spcPts val="0"/>
              </a:spcAft>
              <a:buSzPts val="1500"/>
              <a:buChar char="●"/>
            </a:pPr>
            <a:r>
              <a:rPr lang="fr" sz="1500"/>
              <a:t>La musique pop dans notre vie quotidienne</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9900"/>
        </a:solidFill>
      </p:bgPr>
    </p:bg>
    <p:spTree>
      <p:nvGrpSpPr>
        <p:cNvPr id="200" name="Shape 200"/>
        <p:cNvGrpSpPr/>
        <p:nvPr/>
      </p:nvGrpSpPr>
      <p:grpSpPr>
        <a:xfrm>
          <a:off x="0" y="0"/>
          <a:ext cx="0" cy="0"/>
          <a:chOff x="0" y="0"/>
          <a:chExt cx="0" cy="0"/>
        </a:xfrm>
      </p:grpSpPr>
      <p:sp>
        <p:nvSpPr>
          <p:cNvPr id="201" name="Google Shape;201;p26"/>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Rock et histoire</a:t>
            </a:r>
            <a:endParaRPr/>
          </a:p>
        </p:txBody>
      </p:sp>
      <p:sp>
        <p:nvSpPr>
          <p:cNvPr id="202" name="Google Shape;202;p26"/>
          <p:cNvSpPr txBox="1"/>
          <p:nvPr>
            <p:ph idx="2" type="body"/>
          </p:nvPr>
        </p:nvSpPr>
        <p:spPr>
          <a:xfrm>
            <a:off x="4939500" y="2057400"/>
            <a:ext cx="3929100" cy="23619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fr"/>
              <a:t>Présentation des origines du Rock</a:t>
            </a:r>
            <a:endParaRPr/>
          </a:p>
          <a:p>
            <a:pPr indent="-342900" lvl="0" marL="457200" rtl="0" algn="l">
              <a:spcBef>
                <a:spcPts val="0"/>
              </a:spcBef>
              <a:spcAft>
                <a:spcPts val="0"/>
              </a:spcAft>
              <a:buSzPts val="1800"/>
              <a:buChar char="-"/>
            </a:pPr>
            <a:r>
              <a:rPr lang="fr"/>
              <a:t>Évolution</a:t>
            </a:r>
            <a:r>
              <a:rPr lang="fr"/>
              <a:t> à travers le temps</a:t>
            </a:r>
            <a:endParaRPr/>
          </a:p>
          <a:p>
            <a:pPr indent="-342900" lvl="0" marL="457200" rtl="0" algn="l">
              <a:spcBef>
                <a:spcPts val="0"/>
              </a:spcBef>
              <a:spcAft>
                <a:spcPts val="0"/>
              </a:spcAft>
              <a:buSzPts val="1800"/>
              <a:buChar char="-"/>
            </a:pPr>
            <a:r>
              <a:rPr lang="fr"/>
              <a:t>Présentation de quelques artistes</a:t>
            </a:r>
            <a:endParaRPr/>
          </a:p>
        </p:txBody>
      </p:sp>
      <p:cxnSp>
        <p:nvCxnSpPr>
          <p:cNvPr id="203" name="Google Shape;203;p26"/>
          <p:cNvCxnSpPr/>
          <p:nvPr/>
        </p:nvCxnSpPr>
        <p:spPr>
          <a:xfrm>
            <a:off x="4536650" y="2020400"/>
            <a:ext cx="4662600" cy="0"/>
          </a:xfrm>
          <a:prstGeom prst="straightConnector1">
            <a:avLst/>
          </a:prstGeom>
          <a:noFill/>
          <a:ln cap="flat" cmpd="sng" w="38100">
            <a:solidFill>
              <a:srgbClr val="FF9900"/>
            </a:solidFill>
            <a:prstDash val="solid"/>
            <a:round/>
            <a:headEnd len="med" w="med" type="none"/>
            <a:tailEnd len="med" w="med" type="none"/>
          </a:ln>
        </p:spPr>
      </p:cxnSp>
      <p:sp>
        <p:nvSpPr>
          <p:cNvPr id="204" name="Google Shape;204;p26"/>
          <p:cNvSpPr txBox="1"/>
          <p:nvPr>
            <p:ph idx="2" type="body"/>
          </p:nvPr>
        </p:nvSpPr>
        <p:spPr>
          <a:xfrm>
            <a:off x="4903400" y="209850"/>
            <a:ext cx="3929100" cy="23619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fr"/>
              <a:t>Evolution de la musique en </a:t>
            </a:r>
            <a:r>
              <a:rPr lang="fr"/>
              <a:t>général</a:t>
            </a:r>
            <a:r>
              <a:rPr lang="fr"/>
              <a:t> depuis le XXe siècle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99999"/>
        </a:solidFill>
      </p:bgPr>
    </p:bg>
    <p:spTree>
      <p:nvGrpSpPr>
        <p:cNvPr id="208" name="Shape 208"/>
        <p:cNvGrpSpPr/>
        <p:nvPr/>
      </p:nvGrpSpPr>
      <p:grpSpPr>
        <a:xfrm>
          <a:off x="0" y="0"/>
          <a:ext cx="0" cy="0"/>
          <a:chOff x="0" y="0"/>
          <a:chExt cx="0" cy="0"/>
        </a:xfrm>
      </p:grpSpPr>
      <p:sp>
        <p:nvSpPr>
          <p:cNvPr id="209" name="Google Shape;209;p27"/>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Metal et Alternative</a:t>
            </a:r>
            <a:endParaRPr/>
          </a:p>
        </p:txBody>
      </p:sp>
      <p:sp>
        <p:nvSpPr>
          <p:cNvPr id="210" name="Google Shape;210;p27"/>
          <p:cNvSpPr txBox="1"/>
          <p:nvPr>
            <p:ph idx="2" type="body"/>
          </p:nvPr>
        </p:nvSpPr>
        <p:spPr>
          <a:xfrm>
            <a:off x="4939500" y="724200"/>
            <a:ext cx="3929100" cy="36951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fr" sz="1500"/>
              <a:t>Décomposition du metal en 9 principaux sous-genre et présentation de quelques références par genre.</a:t>
            </a:r>
            <a:endParaRPr sz="1500"/>
          </a:p>
          <a:p>
            <a:pPr indent="-323850" lvl="0" marL="457200" rtl="0" algn="l">
              <a:spcBef>
                <a:spcPts val="0"/>
              </a:spcBef>
              <a:spcAft>
                <a:spcPts val="0"/>
              </a:spcAft>
              <a:buSzPts val="1500"/>
              <a:buChar char="-"/>
            </a:pPr>
            <a:r>
              <a:rPr lang="fr" sz="1500"/>
              <a:t>Présentation de 8 groupes connus pour l’alternative, leurs albums et les artistes.</a:t>
            </a:r>
            <a:endParaRPr sz="1500"/>
          </a:p>
          <a:p>
            <a:pPr indent="-323850" lvl="0" marL="457200" rtl="0" algn="l">
              <a:spcBef>
                <a:spcPts val="0"/>
              </a:spcBef>
              <a:spcAft>
                <a:spcPts val="0"/>
              </a:spcAft>
              <a:buSzPts val="1500"/>
              <a:buChar char="-"/>
            </a:pPr>
            <a:r>
              <a:rPr lang="fr" sz="1500"/>
              <a:t>Deux musiques de présentation par article.</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Conclusion</a:t>
            </a:r>
            <a:endParaRPr/>
          </a:p>
        </p:txBody>
      </p:sp>
      <p:sp>
        <p:nvSpPr>
          <p:cNvPr id="216" name="Google Shape;216;p28"/>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500"/>
              <a:t>La musique a une grande influence dans notre quotidien, peut nous faire ressentir diverses émotions (joie, mélancolie, peur, colère, etc...), nous remémorer certains souvenirs (une personne, un lieu, une rencontre, une situation personnelle). Ces effets dépendent du type de musique, mais aussi de la personne qui l’écoute. Écouter de la musique ou pratiquer un instrument améliore nos performances cognitives (processus par lesquels un être humain acquiert des connaissances sur son environnement). Les émotions procurées par la musique sont un sujet d’étude pour les scientifiques, qui essaient de comprendre l’origine et les facteurs qui conduisent à ce phénomène. </a:t>
            </a:r>
            <a:endParaRPr sz="1500"/>
          </a:p>
        </p:txBody>
      </p:sp>
      <p:sp>
        <p:nvSpPr>
          <p:cNvPr id="217" name="Google Shape;217;p28"/>
          <p:cNvSpPr txBox="1"/>
          <p:nvPr/>
        </p:nvSpPr>
        <p:spPr>
          <a:xfrm>
            <a:off x="903675" y="4309975"/>
            <a:ext cx="51741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9"/>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400"/>
              <a:t>HANEN Nathan</a:t>
            </a:r>
            <a:endParaRPr b="1" sz="1400"/>
          </a:p>
          <a:p>
            <a:pPr indent="0" lvl="0" marL="0" rtl="0" algn="l">
              <a:spcBef>
                <a:spcPts val="0"/>
              </a:spcBef>
              <a:spcAft>
                <a:spcPts val="0"/>
              </a:spcAft>
              <a:buNone/>
            </a:pPr>
            <a:r>
              <a:rPr b="1" lang="fr" sz="1400"/>
              <a:t>SUBLET Tom</a:t>
            </a:r>
            <a:endParaRPr b="1" sz="1400"/>
          </a:p>
          <a:p>
            <a:pPr indent="0" lvl="0" marL="0" rtl="0" algn="l">
              <a:spcBef>
                <a:spcPts val="0"/>
              </a:spcBef>
              <a:spcAft>
                <a:spcPts val="0"/>
              </a:spcAft>
              <a:buNone/>
            </a:pPr>
            <a:r>
              <a:rPr b="1" lang="fr" sz="1400"/>
              <a:t>GAO Chang</a:t>
            </a:r>
            <a:endParaRPr b="1" sz="1400"/>
          </a:p>
          <a:p>
            <a:pPr indent="0" lvl="0" marL="0" rtl="0" algn="l">
              <a:spcBef>
                <a:spcPts val="0"/>
              </a:spcBef>
              <a:spcAft>
                <a:spcPts val="0"/>
              </a:spcAft>
              <a:buNone/>
            </a:pPr>
            <a:r>
              <a:rPr b="1" lang="fr" sz="1400"/>
              <a:t>JOURNET Maxime</a:t>
            </a:r>
            <a:endParaRPr b="1" sz="1400"/>
          </a:p>
          <a:p>
            <a:pPr indent="0" lvl="0" marL="0" rtl="0" algn="l">
              <a:spcBef>
                <a:spcPts val="0"/>
              </a:spcBef>
              <a:spcAft>
                <a:spcPts val="0"/>
              </a:spcAft>
              <a:buNone/>
            </a:pPr>
            <a:r>
              <a:t/>
            </a:r>
            <a:endParaRPr b="1" sz="1400"/>
          </a:p>
          <a:p>
            <a:pPr indent="0" lvl="0" marL="0" rtl="0" algn="l">
              <a:spcBef>
                <a:spcPts val="0"/>
              </a:spcBef>
              <a:spcAft>
                <a:spcPts val="0"/>
              </a:spcAft>
              <a:buNone/>
            </a:pPr>
            <a:r>
              <a:t/>
            </a:r>
            <a:endParaRPr b="1" sz="1400"/>
          </a:p>
          <a:p>
            <a:pPr indent="0" lvl="0" marL="0" rtl="0" algn="l">
              <a:spcBef>
                <a:spcPts val="0"/>
              </a:spcBef>
              <a:spcAft>
                <a:spcPts val="0"/>
              </a:spcAft>
              <a:buNone/>
            </a:pPr>
            <a:r>
              <a:t/>
            </a:r>
            <a:endParaRPr b="1" sz="1400"/>
          </a:p>
          <a:p>
            <a:pPr indent="0" lvl="0" marL="0" rtl="0" algn="l">
              <a:spcBef>
                <a:spcPts val="0"/>
              </a:spcBef>
              <a:spcAft>
                <a:spcPts val="0"/>
              </a:spcAft>
              <a:buNone/>
            </a:pPr>
            <a:r>
              <a:t/>
            </a:r>
            <a:endParaRPr b="1" sz="1400"/>
          </a:p>
          <a:p>
            <a:pPr indent="0" lvl="0" marL="0" rtl="0" algn="l">
              <a:spcBef>
                <a:spcPts val="0"/>
              </a:spcBef>
              <a:spcAft>
                <a:spcPts val="0"/>
              </a:spcAft>
              <a:buNone/>
            </a:pPr>
            <a:r>
              <a:rPr lang="fr" sz="1400"/>
              <a:t>MIT Licence - 2019</a:t>
            </a:r>
            <a:endParaRPr sz="1400"/>
          </a:p>
        </p:txBody>
      </p:sp>
      <p:sp>
        <p:nvSpPr>
          <p:cNvPr id="223" name="Google Shape;223;p29"/>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Merci de votre attention</a:t>
            </a:r>
            <a:endParaRPr/>
          </a:p>
        </p:txBody>
      </p:sp>
      <p:pic>
        <p:nvPicPr>
          <p:cNvPr id="224" name="Google Shape;224;p29"/>
          <p:cNvPicPr preferRelativeResize="0"/>
          <p:nvPr/>
        </p:nvPicPr>
        <p:blipFill rotWithShape="1">
          <a:blip r:embed="rId3">
            <a:alphaModFix/>
          </a:blip>
          <a:srcRect b="0" l="22152" r="22158" t="0"/>
          <a:stretch/>
        </p:blipFill>
        <p:spPr>
          <a:xfrm>
            <a:off x="3274676" y="0"/>
            <a:ext cx="5869325" cy="5143507"/>
          </a:xfrm>
          <a:prstGeom prst="rect">
            <a:avLst/>
          </a:prstGeom>
          <a:noFill/>
          <a:ln>
            <a:noFill/>
          </a:ln>
        </p:spPr>
      </p:pic>
      <p:pic>
        <p:nvPicPr>
          <p:cNvPr id="225" name="Google Shape;225;p29"/>
          <p:cNvPicPr preferRelativeResize="0"/>
          <p:nvPr/>
        </p:nvPicPr>
        <p:blipFill rotWithShape="1">
          <a:blip r:embed="rId4">
            <a:alphaModFix/>
          </a:blip>
          <a:srcRect b="738" l="0" r="0" t="738"/>
          <a:stretch/>
        </p:blipFill>
        <p:spPr>
          <a:xfrm>
            <a:off x="311700" y="2859825"/>
            <a:ext cx="1608325" cy="792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4"/>
          <p:cNvSpPr txBox="1"/>
          <p:nvPr>
            <p:ph idx="1" type="body"/>
          </p:nvPr>
        </p:nvSpPr>
        <p:spPr>
          <a:xfrm>
            <a:off x="128000" y="1670850"/>
            <a:ext cx="4003800" cy="2950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fr"/>
              <a:t>Parties Communes</a:t>
            </a:r>
            <a:endParaRPr b="1"/>
          </a:p>
          <a:p>
            <a:pPr indent="-304800" lvl="1" marL="914400" rtl="0" algn="l">
              <a:spcBef>
                <a:spcPts val="0"/>
              </a:spcBef>
              <a:spcAft>
                <a:spcPts val="0"/>
              </a:spcAft>
              <a:buSzPts val="1200"/>
              <a:buChar char="○"/>
            </a:pPr>
            <a:r>
              <a:rPr lang="fr"/>
              <a:t>Accueil</a:t>
            </a:r>
            <a:endParaRPr/>
          </a:p>
          <a:p>
            <a:pPr indent="-304800" lvl="1" marL="914400" rtl="0" algn="l">
              <a:spcBef>
                <a:spcPts val="0"/>
              </a:spcBef>
              <a:spcAft>
                <a:spcPts val="0"/>
              </a:spcAft>
              <a:buSzPts val="1200"/>
              <a:buChar char="○"/>
            </a:pPr>
            <a:r>
              <a:rPr lang="fr"/>
              <a:t>Divers Aspects Techniques</a:t>
            </a:r>
            <a:endParaRPr/>
          </a:p>
          <a:p>
            <a:pPr indent="-304800" lvl="0" marL="457200" rtl="0" algn="l">
              <a:spcBef>
                <a:spcPts val="0"/>
              </a:spcBef>
              <a:spcAft>
                <a:spcPts val="0"/>
              </a:spcAft>
              <a:buSzPts val="1200"/>
              <a:buChar char="●"/>
            </a:pPr>
            <a:r>
              <a:rPr b="1" lang="fr"/>
              <a:t>Parties Individuelles</a:t>
            </a:r>
            <a:endParaRPr b="1"/>
          </a:p>
          <a:p>
            <a:pPr indent="-304800" lvl="1" marL="914400" rtl="0" algn="l">
              <a:spcBef>
                <a:spcPts val="0"/>
              </a:spcBef>
              <a:spcAft>
                <a:spcPts val="0"/>
              </a:spcAft>
              <a:buSzPts val="1200"/>
              <a:buChar char="○"/>
            </a:pPr>
            <a:r>
              <a:rPr lang="fr"/>
              <a:t>Rap &amp; Electro</a:t>
            </a:r>
            <a:endParaRPr/>
          </a:p>
          <a:p>
            <a:pPr indent="-304800" lvl="1" marL="914400" rtl="0" algn="l">
              <a:spcBef>
                <a:spcPts val="0"/>
              </a:spcBef>
              <a:spcAft>
                <a:spcPts val="0"/>
              </a:spcAft>
              <a:buSzPts val="1200"/>
              <a:buChar char="○"/>
            </a:pPr>
            <a:r>
              <a:rPr lang="fr"/>
              <a:t>Pop</a:t>
            </a:r>
            <a:endParaRPr/>
          </a:p>
          <a:p>
            <a:pPr indent="-304800" lvl="1" marL="914400" rtl="0" algn="l">
              <a:spcBef>
                <a:spcPts val="0"/>
              </a:spcBef>
              <a:spcAft>
                <a:spcPts val="0"/>
              </a:spcAft>
              <a:buSzPts val="1200"/>
              <a:buChar char="○"/>
            </a:pPr>
            <a:r>
              <a:rPr lang="fr"/>
              <a:t>Rock &amp; Histoire</a:t>
            </a:r>
            <a:endParaRPr/>
          </a:p>
          <a:p>
            <a:pPr indent="-304800" lvl="1" marL="914400" rtl="0" algn="l">
              <a:spcBef>
                <a:spcPts val="0"/>
              </a:spcBef>
              <a:spcAft>
                <a:spcPts val="0"/>
              </a:spcAft>
              <a:buSzPts val="1200"/>
              <a:buChar char="○"/>
            </a:pPr>
            <a:r>
              <a:rPr lang="fr"/>
              <a:t>Metal &amp; Alternatif </a:t>
            </a:r>
            <a:endParaRPr/>
          </a:p>
          <a:p>
            <a:pPr indent="-304800" lvl="0" marL="457200" rtl="0" algn="l">
              <a:spcBef>
                <a:spcPts val="0"/>
              </a:spcBef>
              <a:spcAft>
                <a:spcPts val="0"/>
              </a:spcAft>
              <a:buSzPts val="1200"/>
              <a:buChar char="●"/>
            </a:pPr>
            <a:r>
              <a:rPr b="1" lang="fr"/>
              <a:t>Une petite chanson pop-rock</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descr="Ordinateur Chromebook ouvert" id="81" name="Google Shape;81;p14"/>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82" name="Google Shape;82;p14"/>
          <p:cNvPicPr preferRelativeResize="0"/>
          <p:nvPr/>
        </p:nvPicPr>
        <p:blipFill rotWithShape="1">
          <a:blip r:embed="rId4">
            <a:alphaModFix/>
          </a:blip>
          <a:srcRect b="0" l="6732" r="6732" t="0"/>
          <a:stretch/>
        </p:blipFill>
        <p:spPr>
          <a:xfrm>
            <a:off x="4131700" y="978250"/>
            <a:ext cx="4142050" cy="2335948"/>
          </a:xfrm>
          <a:prstGeom prst="rect">
            <a:avLst/>
          </a:prstGeom>
          <a:noFill/>
          <a:ln>
            <a:noFill/>
          </a:ln>
        </p:spPr>
      </p:pic>
      <p:pic>
        <p:nvPicPr>
          <p:cNvPr id="83" name="Google Shape;83;p14"/>
          <p:cNvPicPr preferRelativeResize="0"/>
          <p:nvPr/>
        </p:nvPicPr>
        <p:blipFill rotWithShape="1">
          <a:blip r:embed="rId5">
            <a:alphaModFix/>
          </a:blip>
          <a:srcRect b="9422" l="0" r="0" t="9414"/>
          <a:stretch/>
        </p:blipFill>
        <p:spPr>
          <a:xfrm>
            <a:off x="7276650" y="1903900"/>
            <a:ext cx="1514675" cy="2484725"/>
          </a:xfrm>
          <a:prstGeom prst="rect">
            <a:avLst/>
          </a:prstGeom>
          <a:noFill/>
          <a:ln>
            <a:noFill/>
          </a:ln>
        </p:spPr>
      </p:pic>
      <p:pic>
        <p:nvPicPr>
          <p:cNvPr descr="Représentation d'un ensemble d'applications mobiles" id="84" name="Google Shape;84;p14"/>
          <p:cNvPicPr preferRelativeResize="0"/>
          <p:nvPr/>
        </p:nvPicPr>
        <p:blipFill rotWithShape="1">
          <a:blip r:embed="rId6">
            <a:alphaModFix/>
          </a:blip>
          <a:srcRect b="96360" l="0" r="0" t="-13"/>
          <a:stretch/>
        </p:blipFill>
        <p:spPr>
          <a:xfrm>
            <a:off x="7275738" y="1859475"/>
            <a:ext cx="1501549" cy="98374"/>
          </a:xfrm>
          <a:prstGeom prst="rect">
            <a:avLst/>
          </a:prstGeom>
          <a:noFill/>
          <a:ln>
            <a:noFill/>
          </a:ln>
        </p:spPr>
      </p:pic>
      <p:pic>
        <p:nvPicPr>
          <p:cNvPr descr="Représentation d'un ensemble d'applications mobiles" id="85" name="Google Shape;85;p14"/>
          <p:cNvPicPr preferRelativeResize="0"/>
          <p:nvPr/>
        </p:nvPicPr>
        <p:blipFill rotWithShape="1">
          <a:blip r:embed="rId6">
            <a:alphaModFix/>
          </a:blip>
          <a:srcRect b="0" l="0" r="0" t="92575"/>
          <a:stretch/>
        </p:blipFill>
        <p:spPr>
          <a:xfrm>
            <a:off x="7269175" y="4351625"/>
            <a:ext cx="1514675" cy="199926"/>
          </a:xfrm>
          <a:prstGeom prst="rect">
            <a:avLst/>
          </a:prstGeom>
          <a:noFill/>
          <a:ln>
            <a:noFill/>
          </a:ln>
        </p:spPr>
      </p:pic>
      <p:pic>
        <p:nvPicPr>
          <p:cNvPr id="86" name="Google Shape;86;p14"/>
          <p:cNvPicPr preferRelativeResize="0"/>
          <p:nvPr/>
        </p:nvPicPr>
        <p:blipFill rotWithShape="1">
          <a:blip r:embed="rId7">
            <a:alphaModFix/>
          </a:blip>
          <a:srcRect b="738" l="0" r="0" t="738"/>
          <a:stretch/>
        </p:blipFill>
        <p:spPr>
          <a:xfrm>
            <a:off x="311700" y="576125"/>
            <a:ext cx="1639675" cy="807725"/>
          </a:xfrm>
          <a:prstGeom prst="rect">
            <a:avLst/>
          </a:prstGeom>
          <a:noFill/>
          <a:ln>
            <a:noFill/>
          </a:ln>
        </p:spPr>
      </p:pic>
      <p:pic>
        <p:nvPicPr>
          <p:cNvPr descr="Smartphone noir orienté en mode portrait" id="87" name="Google Shape;87;p14"/>
          <p:cNvPicPr preferRelativeResize="0"/>
          <p:nvPr/>
        </p:nvPicPr>
        <p:blipFill>
          <a:blip r:embed="rId8">
            <a:alphaModFix/>
          </a:blip>
          <a:stretch>
            <a:fillRect/>
          </a:stretch>
        </p:blipFill>
        <p:spPr>
          <a:xfrm>
            <a:off x="7188601" y="1600200"/>
            <a:ext cx="1675825" cy="3291298"/>
          </a:xfrm>
          <a:prstGeom prst="rect">
            <a:avLst/>
          </a:prstGeom>
          <a:noFill/>
          <a:ln>
            <a:noFill/>
          </a:ln>
        </p:spPr>
      </p:pic>
      <p:sp>
        <p:nvSpPr>
          <p:cNvPr id="88" name="Google Shape;88;p14"/>
          <p:cNvSpPr txBox="1"/>
          <p:nvPr/>
        </p:nvSpPr>
        <p:spPr>
          <a:xfrm>
            <a:off x="4437225" y="4090650"/>
            <a:ext cx="3039900" cy="8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5"/>
          <p:cNvSpPr txBox="1"/>
          <p:nvPr>
            <p:ph type="title"/>
          </p:nvPr>
        </p:nvSpPr>
        <p:spPr>
          <a:xfrm>
            <a:off x="158625" y="7634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Introduction </a:t>
            </a:r>
            <a:endParaRPr/>
          </a:p>
        </p:txBody>
      </p:sp>
      <p:sp>
        <p:nvSpPr>
          <p:cNvPr id="94" name="Google Shape;94;p15"/>
          <p:cNvSpPr txBox="1"/>
          <p:nvPr>
            <p:ph idx="1" type="body"/>
          </p:nvPr>
        </p:nvSpPr>
        <p:spPr>
          <a:xfrm>
            <a:off x="0" y="1702850"/>
            <a:ext cx="26943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 </a:t>
            </a:r>
            <a:r>
              <a:rPr lang="fr" sz="1400"/>
              <a:t> Mieux connaître</a:t>
            </a:r>
            <a:endParaRPr sz="1400"/>
          </a:p>
          <a:p>
            <a:pPr indent="-317500" lvl="0" marL="457200" rtl="0" algn="l">
              <a:spcBef>
                <a:spcPts val="1600"/>
              </a:spcBef>
              <a:spcAft>
                <a:spcPts val="0"/>
              </a:spcAft>
              <a:buSzPts val="1400"/>
              <a:buChar char="●"/>
            </a:pPr>
            <a:r>
              <a:rPr lang="fr" sz="1400"/>
              <a:t>Les différents types de musiques </a:t>
            </a:r>
            <a:endParaRPr sz="1400"/>
          </a:p>
          <a:p>
            <a:pPr indent="-317500" lvl="0" marL="457200" rtl="0" algn="l">
              <a:spcBef>
                <a:spcPts val="0"/>
              </a:spcBef>
              <a:spcAft>
                <a:spcPts val="0"/>
              </a:spcAft>
              <a:buSzPts val="1400"/>
              <a:buChar char="●"/>
            </a:pPr>
            <a:r>
              <a:rPr lang="fr" sz="1400"/>
              <a:t>L'influence</a:t>
            </a:r>
            <a:r>
              <a:rPr lang="fr" sz="1400"/>
              <a:t> de la musique dans notre vie au quotidien</a:t>
            </a:r>
            <a:endParaRPr sz="1400"/>
          </a:p>
        </p:txBody>
      </p:sp>
      <p:pic>
        <p:nvPicPr>
          <p:cNvPr id="95" name="Google Shape;95;p15"/>
          <p:cNvPicPr preferRelativeResize="0"/>
          <p:nvPr/>
        </p:nvPicPr>
        <p:blipFill rotWithShape="1">
          <a:blip r:embed="rId3">
            <a:alphaModFix/>
          </a:blip>
          <a:srcRect b="6135" l="16750" r="13776" t="1605"/>
          <a:stretch/>
        </p:blipFill>
        <p:spPr>
          <a:xfrm>
            <a:off x="3274675" y="0"/>
            <a:ext cx="5869325"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Parties Communes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cxnSp>
        <p:nvCxnSpPr>
          <p:cNvPr id="105" name="Google Shape;105;p17"/>
          <p:cNvCxnSpPr/>
          <p:nvPr/>
        </p:nvCxnSpPr>
        <p:spPr>
          <a:xfrm>
            <a:off x="433425" y="3724283"/>
            <a:ext cx="8225400" cy="0"/>
          </a:xfrm>
          <a:prstGeom prst="straightConnector1">
            <a:avLst/>
          </a:prstGeom>
          <a:noFill/>
          <a:ln cap="flat" cmpd="sng" w="19050">
            <a:solidFill>
              <a:schemeClr val="lt2"/>
            </a:solidFill>
            <a:prstDash val="solid"/>
            <a:round/>
            <a:headEnd len="sm" w="sm" type="none"/>
            <a:tailEnd len="sm" w="sm" type="none"/>
          </a:ln>
        </p:spPr>
      </p:cxnSp>
      <p:sp>
        <p:nvSpPr>
          <p:cNvPr id="106" name="Google Shape;106;p17"/>
          <p:cNvSpPr txBox="1"/>
          <p:nvPr>
            <p:ph idx="4294967295" type="body"/>
          </p:nvPr>
        </p:nvSpPr>
        <p:spPr>
          <a:xfrm>
            <a:off x="2572050" y="3771900"/>
            <a:ext cx="3999900" cy="5304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fr" sz="2100">
                <a:solidFill>
                  <a:srgbClr val="3FA6A0"/>
                </a:solidFill>
              </a:rPr>
              <a:t>Un </a:t>
            </a:r>
            <a:r>
              <a:rPr b="1" lang="fr" sz="2100">
                <a:solidFill>
                  <a:srgbClr val="3FA6A0"/>
                </a:solidFill>
              </a:rPr>
              <a:t>accueil</a:t>
            </a:r>
            <a:r>
              <a:rPr b="1" lang="fr" sz="2100">
                <a:solidFill>
                  <a:srgbClr val="3FA6A0"/>
                </a:solidFill>
              </a:rPr>
              <a:t> animé</a:t>
            </a:r>
            <a:endParaRPr b="1" sz="2100">
              <a:solidFill>
                <a:srgbClr val="3FA6A0"/>
              </a:solidFill>
            </a:endParaRPr>
          </a:p>
        </p:txBody>
      </p:sp>
      <p:sp>
        <p:nvSpPr>
          <p:cNvPr id="107" name="Google Shape;107;p17"/>
          <p:cNvSpPr txBox="1"/>
          <p:nvPr>
            <p:ph idx="4294967295" type="body"/>
          </p:nvPr>
        </p:nvSpPr>
        <p:spPr>
          <a:xfrm>
            <a:off x="2572044" y="4228050"/>
            <a:ext cx="3999900" cy="63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200"/>
              <a:t>Une vidéo tourne en fond de page</a:t>
            </a:r>
            <a:endParaRPr sz="1200"/>
          </a:p>
        </p:txBody>
      </p:sp>
      <p:pic>
        <p:nvPicPr>
          <p:cNvPr id="108" name="Google Shape;108;p17"/>
          <p:cNvPicPr preferRelativeResize="0"/>
          <p:nvPr/>
        </p:nvPicPr>
        <p:blipFill rotWithShape="1">
          <a:blip r:embed="rId3">
            <a:alphaModFix/>
          </a:blip>
          <a:srcRect b="2152" l="0" r="0" t="29"/>
          <a:stretch/>
        </p:blipFill>
        <p:spPr>
          <a:xfrm>
            <a:off x="152400" y="152400"/>
            <a:ext cx="5400725" cy="2585875"/>
          </a:xfrm>
          <a:prstGeom prst="rect">
            <a:avLst/>
          </a:prstGeom>
          <a:noFill/>
          <a:ln>
            <a:noFill/>
          </a:ln>
          <a:effectLst>
            <a:outerShdw blurRad="357188" rotWithShape="0" algn="bl" dir="5400000" dist="19050">
              <a:srgbClr val="000000">
                <a:alpha val="50000"/>
              </a:srgbClr>
            </a:outerShdw>
          </a:effectLst>
        </p:spPr>
      </p:pic>
      <p:pic>
        <p:nvPicPr>
          <p:cNvPr id="109" name="Google Shape;109;p17"/>
          <p:cNvPicPr preferRelativeResize="0"/>
          <p:nvPr/>
        </p:nvPicPr>
        <p:blipFill rotWithShape="1">
          <a:blip r:embed="rId4">
            <a:alphaModFix/>
          </a:blip>
          <a:srcRect b="0" l="6732" r="6732" t="0"/>
          <a:stretch/>
        </p:blipFill>
        <p:spPr>
          <a:xfrm>
            <a:off x="4516775" y="1177300"/>
            <a:ext cx="4142050" cy="2335948"/>
          </a:xfrm>
          <a:prstGeom prst="rect">
            <a:avLst/>
          </a:prstGeom>
          <a:noFill/>
          <a:ln>
            <a:noFill/>
          </a:ln>
          <a:effectLst>
            <a:outerShdw blurRad="357188" rotWithShape="0" algn="bl" dir="5400000" dist="19050">
              <a:srgbClr val="000000">
                <a:alpha val="50000"/>
              </a:srgbClr>
            </a:outerShdw>
          </a:effectLst>
        </p:spPr>
      </p:pic>
      <p:pic>
        <p:nvPicPr>
          <p:cNvPr id="110" name="Google Shape;110;p17"/>
          <p:cNvPicPr preferRelativeResize="0"/>
          <p:nvPr/>
        </p:nvPicPr>
        <p:blipFill>
          <a:blip r:embed="rId5">
            <a:alphaModFix/>
          </a:blip>
          <a:stretch>
            <a:fillRect/>
          </a:stretch>
        </p:blipFill>
        <p:spPr>
          <a:xfrm>
            <a:off x="63675" y="4302300"/>
            <a:ext cx="784500" cy="784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cxnSp>
        <p:nvCxnSpPr>
          <p:cNvPr id="115" name="Google Shape;115;p18"/>
          <p:cNvCxnSpPr/>
          <p:nvPr/>
        </p:nvCxnSpPr>
        <p:spPr>
          <a:xfrm>
            <a:off x="433425" y="3724283"/>
            <a:ext cx="8225400" cy="0"/>
          </a:xfrm>
          <a:prstGeom prst="straightConnector1">
            <a:avLst/>
          </a:prstGeom>
          <a:noFill/>
          <a:ln cap="flat" cmpd="sng" w="19050">
            <a:solidFill>
              <a:schemeClr val="lt2"/>
            </a:solidFill>
            <a:prstDash val="solid"/>
            <a:round/>
            <a:headEnd len="sm" w="sm" type="none"/>
            <a:tailEnd len="sm" w="sm" type="none"/>
          </a:ln>
        </p:spPr>
      </p:cxnSp>
      <p:pic>
        <p:nvPicPr>
          <p:cNvPr id="116" name="Google Shape;116;p18"/>
          <p:cNvPicPr preferRelativeResize="0"/>
          <p:nvPr/>
        </p:nvPicPr>
        <p:blipFill rotWithShape="1">
          <a:blip r:embed="rId3">
            <a:alphaModFix/>
          </a:blip>
          <a:srcRect b="0" l="5207" r="6226" t="0"/>
          <a:stretch/>
        </p:blipFill>
        <p:spPr>
          <a:xfrm>
            <a:off x="4572000" y="2743325"/>
            <a:ext cx="3929775" cy="723625"/>
          </a:xfrm>
          <a:prstGeom prst="rect">
            <a:avLst/>
          </a:prstGeom>
          <a:noFill/>
          <a:ln>
            <a:noFill/>
          </a:ln>
          <a:effectLst>
            <a:outerShdw blurRad="357188" rotWithShape="0" algn="bl" dir="5400000" dist="19050">
              <a:srgbClr val="000000">
                <a:alpha val="50000"/>
              </a:srgbClr>
            </a:outerShdw>
          </a:effectLst>
        </p:spPr>
      </p:pic>
      <p:pic>
        <p:nvPicPr>
          <p:cNvPr id="117" name="Google Shape;117;p18"/>
          <p:cNvPicPr preferRelativeResize="0"/>
          <p:nvPr/>
        </p:nvPicPr>
        <p:blipFill rotWithShape="1">
          <a:blip r:embed="rId4">
            <a:alphaModFix/>
          </a:blip>
          <a:srcRect b="10967" l="0" r="0" t="10967"/>
          <a:stretch/>
        </p:blipFill>
        <p:spPr>
          <a:xfrm>
            <a:off x="1053888" y="2304525"/>
            <a:ext cx="3190849" cy="1324250"/>
          </a:xfrm>
          <a:prstGeom prst="rect">
            <a:avLst/>
          </a:prstGeom>
          <a:noFill/>
          <a:ln>
            <a:noFill/>
          </a:ln>
        </p:spPr>
      </p:pic>
      <p:pic>
        <p:nvPicPr>
          <p:cNvPr id="118" name="Google Shape;118;p18"/>
          <p:cNvPicPr preferRelativeResize="0"/>
          <p:nvPr/>
        </p:nvPicPr>
        <p:blipFill rotWithShape="1">
          <a:blip r:embed="rId5">
            <a:alphaModFix/>
          </a:blip>
          <a:srcRect b="0" l="-10" r="0" t="0"/>
          <a:stretch/>
        </p:blipFill>
        <p:spPr>
          <a:xfrm>
            <a:off x="-148475" y="215350"/>
            <a:ext cx="6091277" cy="2527976"/>
          </a:xfrm>
          <a:prstGeom prst="rect">
            <a:avLst/>
          </a:prstGeom>
          <a:noFill/>
          <a:ln>
            <a:noFill/>
          </a:ln>
        </p:spPr>
      </p:pic>
      <p:sp>
        <p:nvSpPr>
          <p:cNvPr id="119" name="Google Shape;119;p18"/>
          <p:cNvSpPr txBox="1"/>
          <p:nvPr>
            <p:ph idx="4294967295" type="body"/>
          </p:nvPr>
        </p:nvSpPr>
        <p:spPr>
          <a:xfrm>
            <a:off x="2572050" y="3771900"/>
            <a:ext cx="3999900" cy="5304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fr" sz="2100">
                <a:solidFill>
                  <a:srgbClr val="3FA6A0"/>
                </a:solidFill>
              </a:rPr>
              <a:t>&lt;nav&gt; et &lt;footer&gt;</a:t>
            </a:r>
            <a:endParaRPr b="1" sz="2100">
              <a:solidFill>
                <a:srgbClr val="3FA6A0"/>
              </a:solidFill>
            </a:endParaRPr>
          </a:p>
        </p:txBody>
      </p:sp>
      <p:sp>
        <p:nvSpPr>
          <p:cNvPr id="120" name="Google Shape;120;p18"/>
          <p:cNvSpPr txBox="1"/>
          <p:nvPr>
            <p:ph idx="4294967295" type="body"/>
          </p:nvPr>
        </p:nvSpPr>
        <p:spPr>
          <a:xfrm>
            <a:off x="2572044" y="4228050"/>
            <a:ext cx="3999900" cy="63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200"/>
              <a:t>La barre de navigation et le footer sont 2 iframes.</a:t>
            </a:r>
            <a:endParaRPr sz="1200"/>
          </a:p>
        </p:txBody>
      </p:sp>
      <p:pic>
        <p:nvPicPr>
          <p:cNvPr id="121" name="Google Shape;121;p18"/>
          <p:cNvPicPr preferRelativeResize="0"/>
          <p:nvPr/>
        </p:nvPicPr>
        <p:blipFill rotWithShape="1">
          <a:blip r:embed="rId6">
            <a:alphaModFix/>
          </a:blip>
          <a:srcRect b="34858" l="0" r="0" t="18270"/>
          <a:stretch/>
        </p:blipFill>
        <p:spPr>
          <a:xfrm>
            <a:off x="6078950" y="388627"/>
            <a:ext cx="2370601" cy="2181400"/>
          </a:xfrm>
          <a:prstGeom prst="rect">
            <a:avLst/>
          </a:prstGeom>
          <a:noFill/>
          <a:ln>
            <a:noFill/>
          </a:ln>
          <a:effectLst>
            <a:outerShdw blurRad="357188" rotWithShape="0" algn="bl" dir="5400000" dist="19050">
              <a:srgbClr val="000000">
                <a:alpha val="50000"/>
              </a:srgbClr>
            </a:outerShdw>
          </a:effectLst>
        </p:spPr>
      </p:pic>
      <p:cxnSp>
        <p:nvCxnSpPr>
          <p:cNvPr id="122" name="Google Shape;122;p18"/>
          <p:cNvCxnSpPr>
            <a:stCxn id="121" idx="1"/>
          </p:cNvCxnSpPr>
          <p:nvPr/>
        </p:nvCxnSpPr>
        <p:spPr>
          <a:xfrm flipH="1">
            <a:off x="5595050" y="1479327"/>
            <a:ext cx="483900" cy="900"/>
          </a:xfrm>
          <a:prstGeom prst="straightConnector1">
            <a:avLst/>
          </a:prstGeom>
          <a:noFill/>
          <a:ln cap="flat" cmpd="sng" w="38100">
            <a:solidFill>
              <a:schemeClr val="dk2"/>
            </a:solidFill>
            <a:prstDash val="solid"/>
            <a:round/>
            <a:headEnd len="med" w="med" type="triangle"/>
            <a:tailEnd len="med" w="med" type="none"/>
          </a:ln>
        </p:spPr>
      </p:cxnSp>
      <p:cxnSp>
        <p:nvCxnSpPr>
          <p:cNvPr id="123" name="Google Shape;123;p18"/>
          <p:cNvCxnSpPr>
            <a:stCxn id="116" idx="1"/>
          </p:cNvCxnSpPr>
          <p:nvPr/>
        </p:nvCxnSpPr>
        <p:spPr>
          <a:xfrm rot="10800000">
            <a:off x="4092600" y="3100938"/>
            <a:ext cx="479400" cy="4200"/>
          </a:xfrm>
          <a:prstGeom prst="straightConnector1">
            <a:avLst/>
          </a:prstGeom>
          <a:noFill/>
          <a:ln cap="flat" cmpd="sng" w="38100">
            <a:solidFill>
              <a:schemeClr val="dk2"/>
            </a:solidFill>
            <a:prstDash val="solid"/>
            <a:round/>
            <a:headEnd len="med" w="med" type="triangle"/>
            <a:tailEnd len="med" w="med" type="none"/>
          </a:ln>
        </p:spPr>
      </p:cxnSp>
      <p:pic>
        <p:nvPicPr>
          <p:cNvPr id="124" name="Google Shape;124;p18"/>
          <p:cNvPicPr preferRelativeResize="0"/>
          <p:nvPr/>
        </p:nvPicPr>
        <p:blipFill>
          <a:blip r:embed="rId7">
            <a:alphaModFix/>
          </a:blip>
          <a:stretch>
            <a:fillRect/>
          </a:stretch>
        </p:blipFill>
        <p:spPr>
          <a:xfrm>
            <a:off x="63675" y="4302300"/>
            <a:ext cx="784500" cy="78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600"/>
                                        <p:tgtEl>
                                          <p:spTgt spid="1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500"/>
                                        <p:tgtEl>
                                          <p:spTgt spid="122"/>
                                        </p:tgtEl>
                                        <p:attrNameLst>
                                          <p:attrName>ppt_x</p:attrName>
                                        </p:attrNameLst>
                                      </p:cBhvr>
                                      <p:tavLst>
                                        <p:tav fmla="" tm="0">
                                          <p:val>
                                            <p:strVal val="#ppt_x+1"/>
                                          </p:val>
                                        </p:tav>
                                        <p:tav fmla="" tm="100000">
                                          <p:val>
                                            <p:strVal val="#ppt_x"/>
                                          </p:val>
                                        </p:tav>
                                      </p:tavLst>
                                    </p:anim>
                                  </p:childTnLst>
                                </p:cTn>
                              </p:par>
                            </p:childTnLst>
                          </p:cTn>
                        </p:par>
                        <p:par>
                          <p:cTn fill="hold">
                            <p:stCondLst>
                              <p:cond delay="600"/>
                            </p:stCondLst>
                            <p:childTnLst>
                              <p:par>
                                <p:cTn fill="hold" nodeType="afterEffect" presetClass="entr" presetID="2" presetSubtype="2">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600"/>
                                        <p:tgtEl>
                                          <p:spTgt spid="1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500"/>
                                        <p:tgtEl>
                                          <p:spTgt spid="12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cxnSp>
        <p:nvCxnSpPr>
          <p:cNvPr id="129" name="Google Shape;129;p19"/>
          <p:cNvCxnSpPr/>
          <p:nvPr/>
        </p:nvCxnSpPr>
        <p:spPr>
          <a:xfrm>
            <a:off x="433425" y="3724283"/>
            <a:ext cx="8225400" cy="0"/>
          </a:xfrm>
          <a:prstGeom prst="straightConnector1">
            <a:avLst/>
          </a:prstGeom>
          <a:noFill/>
          <a:ln cap="flat" cmpd="sng" w="19050">
            <a:solidFill>
              <a:schemeClr val="lt2"/>
            </a:solidFill>
            <a:prstDash val="solid"/>
            <a:round/>
            <a:headEnd len="sm" w="sm" type="none"/>
            <a:tailEnd len="sm" w="sm" type="none"/>
          </a:ln>
        </p:spPr>
      </p:cxnSp>
      <p:sp>
        <p:nvSpPr>
          <p:cNvPr id="130" name="Google Shape;130;p19"/>
          <p:cNvSpPr txBox="1"/>
          <p:nvPr>
            <p:ph idx="4294967295" type="body"/>
          </p:nvPr>
        </p:nvSpPr>
        <p:spPr>
          <a:xfrm>
            <a:off x="2572050" y="3771900"/>
            <a:ext cx="3999900" cy="5304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fr" sz="2100">
                <a:solidFill>
                  <a:srgbClr val="3FA6A0"/>
                </a:solidFill>
              </a:rPr>
              <a:t>Navigation mobile</a:t>
            </a:r>
            <a:endParaRPr b="1" sz="2100">
              <a:solidFill>
                <a:srgbClr val="3FA6A0"/>
              </a:solidFill>
            </a:endParaRPr>
          </a:p>
        </p:txBody>
      </p:sp>
      <p:sp>
        <p:nvSpPr>
          <p:cNvPr id="131" name="Google Shape;131;p19"/>
          <p:cNvSpPr txBox="1"/>
          <p:nvPr>
            <p:ph idx="4294967295" type="body"/>
          </p:nvPr>
        </p:nvSpPr>
        <p:spPr>
          <a:xfrm>
            <a:off x="2572044" y="4228050"/>
            <a:ext cx="3999900" cy="63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200"/>
              <a:t>Navigation mobile intuitive</a:t>
            </a:r>
            <a:endParaRPr sz="1200"/>
          </a:p>
        </p:txBody>
      </p:sp>
      <p:pic>
        <p:nvPicPr>
          <p:cNvPr id="132" name="Google Shape;132;p19"/>
          <p:cNvPicPr preferRelativeResize="0"/>
          <p:nvPr/>
        </p:nvPicPr>
        <p:blipFill rotWithShape="1">
          <a:blip r:embed="rId3">
            <a:alphaModFix/>
          </a:blip>
          <a:srcRect b="56151" l="0" r="0" t="0"/>
          <a:stretch/>
        </p:blipFill>
        <p:spPr>
          <a:xfrm>
            <a:off x="5657100" y="152400"/>
            <a:ext cx="3031350" cy="2606376"/>
          </a:xfrm>
          <a:prstGeom prst="rect">
            <a:avLst/>
          </a:prstGeom>
          <a:noFill/>
          <a:ln>
            <a:noFill/>
          </a:ln>
          <a:effectLst>
            <a:outerShdw blurRad="357188" rotWithShape="0" algn="bl" dir="5400000" dist="19050">
              <a:srgbClr val="000000">
                <a:alpha val="50000"/>
              </a:srgbClr>
            </a:outerShdw>
          </a:effectLst>
        </p:spPr>
      </p:pic>
      <p:pic>
        <p:nvPicPr>
          <p:cNvPr id="133" name="Google Shape;133;p19"/>
          <p:cNvPicPr preferRelativeResize="0"/>
          <p:nvPr/>
        </p:nvPicPr>
        <p:blipFill rotWithShape="1">
          <a:blip r:embed="rId4">
            <a:alphaModFix/>
          </a:blip>
          <a:srcRect b="0" l="0" r="0" t="0"/>
          <a:stretch/>
        </p:blipFill>
        <p:spPr>
          <a:xfrm>
            <a:off x="-481875" y="-317425"/>
            <a:ext cx="3949651" cy="3367727"/>
          </a:xfrm>
          <a:prstGeom prst="rect">
            <a:avLst/>
          </a:prstGeom>
          <a:noFill/>
          <a:ln>
            <a:noFill/>
          </a:ln>
        </p:spPr>
      </p:pic>
      <p:pic>
        <p:nvPicPr>
          <p:cNvPr id="134" name="Google Shape;134;p19"/>
          <p:cNvPicPr preferRelativeResize="0"/>
          <p:nvPr/>
        </p:nvPicPr>
        <p:blipFill rotWithShape="1">
          <a:blip r:embed="rId5">
            <a:alphaModFix/>
          </a:blip>
          <a:srcRect b="0" l="0" r="0" t="0"/>
          <a:stretch/>
        </p:blipFill>
        <p:spPr>
          <a:xfrm>
            <a:off x="2141900" y="785750"/>
            <a:ext cx="3515200" cy="2742125"/>
          </a:xfrm>
          <a:prstGeom prst="rect">
            <a:avLst/>
          </a:prstGeom>
          <a:noFill/>
          <a:ln>
            <a:noFill/>
          </a:ln>
        </p:spPr>
      </p:pic>
      <p:cxnSp>
        <p:nvCxnSpPr>
          <p:cNvPr id="135" name="Google Shape;135;p19"/>
          <p:cNvCxnSpPr/>
          <p:nvPr/>
        </p:nvCxnSpPr>
        <p:spPr>
          <a:xfrm rot="10800000">
            <a:off x="2886300" y="735771"/>
            <a:ext cx="2770800" cy="0"/>
          </a:xfrm>
          <a:prstGeom prst="straightConnector1">
            <a:avLst/>
          </a:prstGeom>
          <a:noFill/>
          <a:ln cap="flat" cmpd="sng" w="38100">
            <a:solidFill>
              <a:schemeClr val="dk2"/>
            </a:solidFill>
            <a:prstDash val="solid"/>
            <a:round/>
            <a:headEnd len="med" w="med" type="triangle"/>
            <a:tailEnd len="med" w="med" type="none"/>
          </a:ln>
        </p:spPr>
      </p:cxnSp>
      <p:cxnSp>
        <p:nvCxnSpPr>
          <p:cNvPr id="136" name="Google Shape;136;p19"/>
          <p:cNvCxnSpPr/>
          <p:nvPr/>
        </p:nvCxnSpPr>
        <p:spPr>
          <a:xfrm rot="10800000">
            <a:off x="3559750" y="747500"/>
            <a:ext cx="0" cy="377400"/>
          </a:xfrm>
          <a:prstGeom prst="straightConnector1">
            <a:avLst/>
          </a:prstGeom>
          <a:noFill/>
          <a:ln cap="flat" cmpd="sng" w="38100">
            <a:solidFill>
              <a:schemeClr val="dk2"/>
            </a:solidFill>
            <a:prstDash val="solid"/>
            <a:round/>
            <a:headEnd len="med" w="med" type="none"/>
            <a:tailEnd len="med" w="med" type="none"/>
          </a:ln>
        </p:spPr>
      </p:cxnSp>
      <p:pic>
        <p:nvPicPr>
          <p:cNvPr id="137" name="Google Shape;137;p19"/>
          <p:cNvPicPr preferRelativeResize="0"/>
          <p:nvPr/>
        </p:nvPicPr>
        <p:blipFill rotWithShape="1">
          <a:blip r:embed="rId6">
            <a:alphaModFix/>
          </a:blip>
          <a:srcRect b="0" l="0" r="0" t="0"/>
          <a:stretch/>
        </p:blipFill>
        <p:spPr>
          <a:xfrm>
            <a:off x="63675" y="4302300"/>
            <a:ext cx="784500" cy="784500"/>
          </a:xfrm>
          <a:prstGeom prst="rect">
            <a:avLst/>
          </a:prstGeom>
          <a:noFill/>
          <a:ln>
            <a:noFill/>
          </a:ln>
        </p:spPr>
      </p:pic>
      <p:sp>
        <p:nvSpPr>
          <p:cNvPr id="138" name="Google Shape;138;p19"/>
          <p:cNvSpPr txBox="1"/>
          <p:nvPr/>
        </p:nvSpPr>
        <p:spPr>
          <a:xfrm>
            <a:off x="734775" y="3413700"/>
            <a:ext cx="1837200" cy="9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500"/>
                                        <p:tgtEl>
                                          <p:spTgt spid="13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500"/>
                                        <p:tgtEl>
                                          <p:spTgt spid="13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Google Shape;143;p20"/>
          <p:cNvPicPr preferRelativeResize="0"/>
          <p:nvPr/>
        </p:nvPicPr>
        <p:blipFill rotWithShape="1">
          <a:blip r:embed="rId3">
            <a:alphaModFix/>
          </a:blip>
          <a:srcRect b="0" l="0" r="0" t="0"/>
          <a:stretch/>
        </p:blipFill>
        <p:spPr>
          <a:xfrm>
            <a:off x="936650" y="4398600"/>
            <a:ext cx="591900" cy="591900"/>
          </a:xfrm>
          <a:prstGeom prst="rect">
            <a:avLst/>
          </a:prstGeom>
          <a:noFill/>
          <a:ln>
            <a:noFill/>
          </a:ln>
        </p:spPr>
      </p:pic>
      <p:pic>
        <p:nvPicPr>
          <p:cNvPr id="144" name="Google Shape;144;p20"/>
          <p:cNvPicPr preferRelativeResize="0"/>
          <p:nvPr/>
        </p:nvPicPr>
        <p:blipFill>
          <a:blip r:embed="rId4">
            <a:alphaModFix/>
          </a:blip>
          <a:stretch>
            <a:fillRect/>
          </a:stretch>
        </p:blipFill>
        <p:spPr>
          <a:xfrm>
            <a:off x="152400" y="152400"/>
            <a:ext cx="5880452" cy="3488750"/>
          </a:xfrm>
          <a:prstGeom prst="rect">
            <a:avLst/>
          </a:prstGeom>
          <a:noFill/>
          <a:ln>
            <a:noFill/>
          </a:ln>
        </p:spPr>
      </p:pic>
      <p:pic>
        <p:nvPicPr>
          <p:cNvPr id="145" name="Google Shape;145;p20"/>
          <p:cNvPicPr preferRelativeResize="0"/>
          <p:nvPr/>
        </p:nvPicPr>
        <p:blipFill>
          <a:blip r:embed="rId5">
            <a:alphaModFix/>
          </a:blip>
          <a:stretch>
            <a:fillRect/>
          </a:stretch>
        </p:blipFill>
        <p:spPr>
          <a:xfrm>
            <a:off x="6032852" y="796275"/>
            <a:ext cx="2133600" cy="2133600"/>
          </a:xfrm>
          <a:prstGeom prst="rect">
            <a:avLst/>
          </a:prstGeom>
          <a:noFill/>
          <a:ln>
            <a:noFill/>
          </a:ln>
        </p:spPr>
      </p:pic>
      <p:cxnSp>
        <p:nvCxnSpPr>
          <p:cNvPr id="146" name="Google Shape;146;p20"/>
          <p:cNvCxnSpPr/>
          <p:nvPr/>
        </p:nvCxnSpPr>
        <p:spPr>
          <a:xfrm flipH="1">
            <a:off x="2094300" y="947300"/>
            <a:ext cx="4011300" cy="237000"/>
          </a:xfrm>
          <a:prstGeom prst="straightConnector1">
            <a:avLst/>
          </a:prstGeom>
          <a:noFill/>
          <a:ln cap="flat" cmpd="sng" w="38100">
            <a:solidFill>
              <a:srgbClr val="2A6F6A"/>
            </a:solidFill>
            <a:prstDash val="solid"/>
            <a:round/>
            <a:headEnd len="med" w="med" type="none"/>
            <a:tailEnd len="med" w="med" type="triangle"/>
          </a:ln>
        </p:spPr>
      </p:cxnSp>
      <p:cxnSp>
        <p:nvCxnSpPr>
          <p:cNvPr id="147" name="Google Shape;147;p20"/>
          <p:cNvCxnSpPr/>
          <p:nvPr/>
        </p:nvCxnSpPr>
        <p:spPr>
          <a:xfrm flipH="1">
            <a:off x="3634000" y="1265525"/>
            <a:ext cx="2486400" cy="162900"/>
          </a:xfrm>
          <a:prstGeom prst="straightConnector1">
            <a:avLst/>
          </a:prstGeom>
          <a:noFill/>
          <a:ln cap="flat" cmpd="sng" w="38100">
            <a:solidFill>
              <a:srgbClr val="2A6F6A"/>
            </a:solidFill>
            <a:prstDash val="solid"/>
            <a:round/>
            <a:headEnd len="med" w="med" type="none"/>
            <a:tailEnd len="med" w="med" type="triangle"/>
          </a:ln>
        </p:spPr>
      </p:cxnSp>
      <p:cxnSp>
        <p:nvCxnSpPr>
          <p:cNvPr id="148" name="Google Shape;148;p20"/>
          <p:cNvCxnSpPr/>
          <p:nvPr/>
        </p:nvCxnSpPr>
        <p:spPr>
          <a:xfrm flipH="1">
            <a:off x="3744700" y="1887175"/>
            <a:ext cx="2375700" cy="66600"/>
          </a:xfrm>
          <a:prstGeom prst="straightConnector1">
            <a:avLst/>
          </a:prstGeom>
          <a:noFill/>
          <a:ln cap="flat" cmpd="sng" w="38100">
            <a:solidFill>
              <a:srgbClr val="2A6F6A"/>
            </a:solidFill>
            <a:prstDash val="solid"/>
            <a:round/>
            <a:headEnd len="med" w="med" type="none"/>
            <a:tailEnd len="med" w="med" type="triangle"/>
          </a:ln>
        </p:spPr>
      </p:cxnSp>
      <p:cxnSp>
        <p:nvCxnSpPr>
          <p:cNvPr id="149" name="Google Shape;149;p20"/>
          <p:cNvCxnSpPr/>
          <p:nvPr/>
        </p:nvCxnSpPr>
        <p:spPr>
          <a:xfrm rot="10800000">
            <a:off x="2464400" y="1583900"/>
            <a:ext cx="3648600" cy="591900"/>
          </a:xfrm>
          <a:prstGeom prst="straightConnector1">
            <a:avLst/>
          </a:prstGeom>
          <a:noFill/>
          <a:ln cap="flat" cmpd="sng" w="38100">
            <a:solidFill>
              <a:srgbClr val="2A6F6A"/>
            </a:solidFill>
            <a:prstDash val="solid"/>
            <a:round/>
            <a:headEnd len="med" w="med" type="none"/>
            <a:tailEnd len="med" w="med" type="triangle"/>
          </a:ln>
        </p:spPr>
      </p:cxnSp>
      <p:cxnSp>
        <p:nvCxnSpPr>
          <p:cNvPr id="150" name="Google Shape;150;p20"/>
          <p:cNvCxnSpPr/>
          <p:nvPr/>
        </p:nvCxnSpPr>
        <p:spPr>
          <a:xfrm rot="10800000">
            <a:off x="2531000" y="1717050"/>
            <a:ext cx="3582000" cy="754800"/>
          </a:xfrm>
          <a:prstGeom prst="straightConnector1">
            <a:avLst/>
          </a:prstGeom>
          <a:noFill/>
          <a:ln cap="flat" cmpd="sng" w="38100">
            <a:solidFill>
              <a:srgbClr val="2A6F6A"/>
            </a:solidFill>
            <a:prstDash val="solid"/>
            <a:round/>
            <a:headEnd len="med" w="med" type="none"/>
            <a:tailEnd len="med" w="med" type="triangle"/>
          </a:ln>
        </p:spPr>
      </p:cxnSp>
      <p:cxnSp>
        <p:nvCxnSpPr>
          <p:cNvPr id="151" name="Google Shape;151;p20"/>
          <p:cNvCxnSpPr/>
          <p:nvPr/>
        </p:nvCxnSpPr>
        <p:spPr>
          <a:xfrm>
            <a:off x="433425" y="3724283"/>
            <a:ext cx="8225400" cy="0"/>
          </a:xfrm>
          <a:prstGeom prst="straightConnector1">
            <a:avLst/>
          </a:prstGeom>
          <a:noFill/>
          <a:ln cap="flat" cmpd="sng" w="19050">
            <a:solidFill>
              <a:schemeClr val="lt2"/>
            </a:solidFill>
            <a:prstDash val="solid"/>
            <a:round/>
            <a:headEnd len="sm" w="sm" type="none"/>
            <a:tailEnd len="sm" w="sm" type="none"/>
          </a:ln>
        </p:spPr>
      </p:cxnSp>
      <p:sp>
        <p:nvSpPr>
          <p:cNvPr id="152" name="Google Shape;152;p20"/>
          <p:cNvSpPr txBox="1"/>
          <p:nvPr>
            <p:ph idx="4294967295" type="body"/>
          </p:nvPr>
        </p:nvSpPr>
        <p:spPr>
          <a:xfrm>
            <a:off x="2424150" y="3771900"/>
            <a:ext cx="4295700" cy="5304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fr" sz="2100">
                <a:solidFill>
                  <a:srgbClr val="3FA6A0"/>
                </a:solidFill>
              </a:rPr>
              <a:t>Utilisation de variables</a:t>
            </a:r>
            <a:endParaRPr b="1" sz="2100">
              <a:solidFill>
                <a:srgbClr val="3FA6A0"/>
              </a:solidFill>
            </a:endParaRPr>
          </a:p>
        </p:txBody>
      </p:sp>
      <p:sp>
        <p:nvSpPr>
          <p:cNvPr id="153" name="Google Shape;153;p20"/>
          <p:cNvSpPr txBox="1"/>
          <p:nvPr>
            <p:ph idx="4294967295" type="body"/>
          </p:nvPr>
        </p:nvSpPr>
        <p:spPr>
          <a:xfrm>
            <a:off x="2572044" y="4228050"/>
            <a:ext cx="3999900" cy="63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200"/>
              <a:t>Permettre un changement rapide des couleurs</a:t>
            </a:r>
            <a:endParaRPr sz="1200"/>
          </a:p>
        </p:txBody>
      </p:sp>
      <p:pic>
        <p:nvPicPr>
          <p:cNvPr id="154" name="Google Shape;154;p20"/>
          <p:cNvPicPr preferRelativeResize="0"/>
          <p:nvPr/>
        </p:nvPicPr>
        <p:blipFill>
          <a:blip r:embed="rId6">
            <a:alphaModFix/>
          </a:blip>
          <a:stretch>
            <a:fillRect/>
          </a:stretch>
        </p:blipFill>
        <p:spPr>
          <a:xfrm>
            <a:off x="63675" y="4302300"/>
            <a:ext cx="784500" cy="784500"/>
          </a:xfrm>
          <a:prstGeom prst="rect">
            <a:avLst/>
          </a:prstGeom>
          <a:noFill/>
          <a:ln>
            <a:noFill/>
          </a:ln>
        </p:spPr>
      </p:pic>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46"/>
                                        </p:tgtEl>
                                      </p:cBhvr>
                                    </p:animEffect>
                                    <p:set>
                                      <p:cBhvr>
                                        <p:cTn dur="1" fill="hold">
                                          <p:stCondLst>
                                            <p:cond delay="500"/>
                                          </p:stCondLst>
                                        </p:cTn>
                                        <p:tgtEl>
                                          <p:spTgt spid="14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47"/>
                                        </p:tgtEl>
                                      </p:cBhvr>
                                    </p:animEffect>
                                    <p:set>
                                      <p:cBhvr>
                                        <p:cTn dur="1" fill="hold">
                                          <p:stCondLst>
                                            <p:cond delay="500"/>
                                          </p:stCondLst>
                                        </p:cTn>
                                        <p:tgtEl>
                                          <p:spTgt spid="14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48"/>
                                        </p:tgtEl>
                                      </p:cBhvr>
                                    </p:animEffect>
                                    <p:set>
                                      <p:cBhvr>
                                        <p:cTn dur="1" fill="hold">
                                          <p:stCondLst>
                                            <p:cond delay="500"/>
                                          </p:stCondLst>
                                        </p:cTn>
                                        <p:tgtEl>
                                          <p:spTgt spid="14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49"/>
                                        </p:tgtEl>
                                      </p:cBhvr>
                                    </p:animEffect>
                                    <p:set>
                                      <p:cBhvr>
                                        <p:cTn dur="1" fill="hold">
                                          <p:stCondLst>
                                            <p:cond delay="500"/>
                                          </p:stCondLst>
                                        </p:cTn>
                                        <p:tgtEl>
                                          <p:spTgt spid="14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cxnSp>
        <p:nvCxnSpPr>
          <p:cNvPr id="159" name="Google Shape;159;p21"/>
          <p:cNvCxnSpPr/>
          <p:nvPr/>
        </p:nvCxnSpPr>
        <p:spPr>
          <a:xfrm>
            <a:off x="433425" y="3724283"/>
            <a:ext cx="8225400" cy="0"/>
          </a:xfrm>
          <a:prstGeom prst="straightConnector1">
            <a:avLst/>
          </a:prstGeom>
          <a:noFill/>
          <a:ln cap="flat" cmpd="sng" w="19050">
            <a:solidFill>
              <a:schemeClr val="lt2"/>
            </a:solidFill>
            <a:prstDash val="solid"/>
            <a:round/>
            <a:headEnd len="sm" w="sm" type="none"/>
            <a:tailEnd len="sm" w="sm" type="none"/>
          </a:ln>
        </p:spPr>
      </p:cxnSp>
      <p:sp>
        <p:nvSpPr>
          <p:cNvPr id="160" name="Google Shape;160;p21"/>
          <p:cNvSpPr txBox="1"/>
          <p:nvPr>
            <p:ph idx="4294967295" type="body"/>
          </p:nvPr>
        </p:nvSpPr>
        <p:spPr>
          <a:xfrm>
            <a:off x="2424150" y="3771900"/>
            <a:ext cx="4295700" cy="5304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fr" sz="2100">
                <a:solidFill>
                  <a:srgbClr val="3FA6A0"/>
                </a:solidFill>
              </a:rPr>
              <a:t>Liens d’un artiste</a:t>
            </a:r>
            <a:endParaRPr b="1" sz="2100">
              <a:solidFill>
                <a:srgbClr val="3FA6A0"/>
              </a:solidFill>
            </a:endParaRPr>
          </a:p>
        </p:txBody>
      </p:sp>
      <p:sp>
        <p:nvSpPr>
          <p:cNvPr id="161" name="Google Shape;161;p21"/>
          <p:cNvSpPr txBox="1"/>
          <p:nvPr>
            <p:ph idx="4294967295" type="body"/>
          </p:nvPr>
        </p:nvSpPr>
        <p:spPr>
          <a:xfrm>
            <a:off x="2572044" y="4228050"/>
            <a:ext cx="3999900" cy="639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200"/>
              <a:t>Tous les liens, au même endroit</a:t>
            </a:r>
            <a:endParaRPr sz="1200"/>
          </a:p>
        </p:txBody>
      </p:sp>
      <p:pic>
        <p:nvPicPr>
          <p:cNvPr id="162" name="Google Shape;162;p21"/>
          <p:cNvPicPr preferRelativeResize="0"/>
          <p:nvPr/>
        </p:nvPicPr>
        <p:blipFill>
          <a:blip r:embed="rId3">
            <a:alphaModFix/>
          </a:blip>
          <a:stretch>
            <a:fillRect/>
          </a:stretch>
        </p:blipFill>
        <p:spPr>
          <a:xfrm>
            <a:off x="507650" y="1847175"/>
            <a:ext cx="1793975" cy="1341300"/>
          </a:xfrm>
          <a:prstGeom prst="rect">
            <a:avLst/>
          </a:prstGeom>
          <a:noFill/>
          <a:ln>
            <a:noFill/>
          </a:ln>
          <a:effectLst>
            <a:outerShdw blurRad="357188" rotWithShape="0" algn="bl" dir="5400000" dist="19050">
              <a:srgbClr val="000000">
                <a:alpha val="50000"/>
              </a:srgbClr>
            </a:outerShdw>
          </a:effectLst>
        </p:spPr>
      </p:pic>
      <p:pic>
        <p:nvPicPr>
          <p:cNvPr id="163" name="Google Shape;163;p21"/>
          <p:cNvPicPr preferRelativeResize="0"/>
          <p:nvPr/>
        </p:nvPicPr>
        <p:blipFill>
          <a:blip r:embed="rId4">
            <a:alphaModFix/>
          </a:blip>
          <a:stretch>
            <a:fillRect/>
          </a:stretch>
        </p:blipFill>
        <p:spPr>
          <a:xfrm>
            <a:off x="2397100" y="152400"/>
            <a:ext cx="6594500" cy="2556911"/>
          </a:xfrm>
          <a:prstGeom prst="rect">
            <a:avLst/>
          </a:prstGeom>
          <a:noFill/>
          <a:ln>
            <a:noFill/>
          </a:ln>
        </p:spPr>
      </p:pic>
      <p:pic>
        <p:nvPicPr>
          <p:cNvPr id="164" name="Google Shape;164;p21"/>
          <p:cNvPicPr preferRelativeResize="0"/>
          <p:nvPr/>
        </p:nvPicPr>
        <p:blipFill>
          <a:blip r:embed="rId5">
            <a:alphaModFix/>
          </a:blip>
          <a:stretch>
            <a:fillRect/>
          </a:stretch>
        </p:blipFill>
        <p:spPr>
          <a:xfrm>
            <a:off x="63675" y="4302300"/>
            <a:ext cx="784500" cy="784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